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62" r:id="rId4"/>
    <p:sldMasterId id="2147483664" r:id="rId5"/>
    <p:sldMasterId id="2147483666" r:id="rId6"/>
  </p:sldMasterIdLst>
  <p:notesMasterIdLst>
    <p:notesMasterId r:id="rId187"/>
  </p:notesMasterIdLst>
  <p:sldIdLst>
    <p:sldId id="392" r:id="rId7"/>
    <p:sldId id="364" r:id="rId8"/>
    <p:sldId id="256" r:id="rId9"/>
    <p:sldId id="393" r:id="rId10"/>
    <p:sldId id="432" r:id="rId11"/>
    <p:sldId id="433" r:id="rId12"/>
    <p:sldId id="434" r:id="rId13"/>
    <p:sldId id="435" r:id="rId14"/>
    <p:sldId id="436" r:id="rId15"/>
    <p:sldId id="437" r:id="rId16"/>
    <p:sldId id="438" r:id="rId17"/>
    <p:sldId id="439" r:id="rId18"/>
    <p:sldId id="440" r:id="rId19"/>
    <p:sldId id="441" r:id="rId20"/>
    <p:sldId id="443" r:id="rId21"/>
    <p:sldId id="444" r:id="rId22"/>
    <p:sldId id="445" r:id="rId23"/>
    <p:sldId id="446" r:id="rId24"/>
    <p:sldId id="442" r:id="rId25"/>
    <p:sldId id="430" r:id="rId26"/>
    <p:sldId id="431" r:id="rId27"/>
    <p:sldId id="402" r:id="rId28"/>
    <p:sldId id="403" r:id="rId29"/>
    <p:sldId id="404" r:id="rId30"/>
    <p:sldId id="405" r:id="rId31"/>
    <p:sldId id="406" r:id="rId32"/>
    <p:sldId id="407" r:id="rId33"/>
    <p:sldId id="408" r:id="rId34"/>
    <p:sldId id="409" r:id="rId35"/>
    <p:sldId id="410" r:id="rId36"/>
    <p:sldId id="411" r:id="rId37"/>
    <p:sldId id="413" r:id="rId38"/>
    <p:sldId id="415" r:id="rId39"/>
    <p:sldId id="414" r:id="rId40"/>
    <p:sldId id="416" r:id="rId41"/>
    <p:sldId id="417" r:id="rId42"/>
    <p:sldId id="418" r:id="rId43"/>
    <p:sldId id="419" r:id="rId44"/>
    <p:sldId id="420" r:id="rId45"/>
    <p:sldId id="421" r:id="rId46"/>
    <p:sldId id="422" r:id="rId47"/>
    <p:sldId id="423" r:id="rId48"/>
    <p:sldId id="424" r:id="rId49"/>
    <p:sldId id="425" r:id="rId50"/>
    <p:sldId id="426" r:id="rId51"/>
    <p:sldId id="427" r:id="rId52"/>
    <p:sldId id="428" r:id="rId53"/>
    <p:sldId id="412" r:id="rId54"/>
    <p:sldId id="429" r:id="rId55"/>
    <p:sldId id="507" r:id="rId56"/>
    <p:sldId id="508" r:id="rId57"/>
    <p:sldId id="314" r:id="rId58"/>
    <p:sldId id="447" r:id="rId59"/>
    <p:sldId id="448" r:id="rId60"/>
    <p:sldId id="449" r:id="rId61"/>
    <p:sldId id="450" r:id="rId62"/>
    <p:sldId id="451" r:id="rId63"/>
    <p:sldId id="452" r:id="rId64"/>
    <p:sldId id="453" r:id="rId65"/>
    <p:sldId id="455" r:id="rId66"/>
    <p:sldId id="457" r:id="rId67"/>
    <p:sldId id="456" r:id="rId68"/>
    <p:sldId id="458" r:id="rId69"/>
    <p:sldId id="459" r:id="rId70"/>
    <p:sldId id="460" r:id="rId71"/>
    <p:sldId id="461" r:id="rId72"/>
    <p:sldId id="462" r:id="rId73"/>
    <p:sldId id="463" r:id="rId74"/>
    <p:sldId id="464" r:id="rId75"/>
    <p:sldId id="465" r:id="rId76"/>
    <p:sldId id="468" r:id="rId77"/>
    <p:sldId id="454" r:id="rId78"/>
    <p:sldId id="574" r:id="rId79"/>
    <p:sldId id="575" r:id="rId80"/>
    <p:sldId id="576" r:id="rId81"/>
    <p:sldId id="577" r:id="rId82"/>
    <p:sldId id="466" r:id="rId83"/>
    <p:sldId id="467" r:id="rId84"/>
    <p:sldId id="469" r:id="rId85"/>
    <p:sldId id="470" r:id="rId86"/>
    <p:sldId id="471" r:id="rId87"/>
    <p:sldId id="472" r:id="rId88"/>
    <p:sldId id="512" r:id="rId89"/>
    <p:sldId id="578" r:id="rId90"/>
    <p:sldId id="579" r:id="rId91"/>
    <p:sldId id="509" r:id="rId92"/>
    <p:sldId id="510" r:id="rId93"/>
    <p:sldId id="515" r:id="rId94"/>
    <p:sldId id="516" r:id="rId95"/>
    <p:sldId id="519" r:id="rId96"/>
    <p:sldId id="517" r:id="rId97"/>
    <p:sldId id="514" r:id="rId98"/>
    <p:sldId id="513" r:id="rId99"/>
    <p:sldId id="518" r:id="rId100"/>
    <p:sldId id="316" r:id="rId101"/>
    <p:sldId id="491" r:id="rId102"/>
    <p:sldId id="391" r:id="rId103"/>
    <p:sldId id="473" r:id="rId104"/>
    <p:sldId id="477" r:id="rId105"/>
    <p:sldId id="474" r:id="rId106"/>
    <p:sldId id="475" r:id="rId107"/>
    <p:sldId id="476" r:id="rId108"/>
    <p:sldId id="487" r:id="rId109"/>
    <p:sldId id="488" r:id="rId110"/>
    <p:sldId id="489" r:id="rId111"/>
    <p:sldId id="490" r:id="rId112"/>
    <p:sldId id="480" r:id="rId113"/>
    <p:sldId id="481" r:id="rId114"/>
    <p:sldId id="482" r:id="rId115"/>
    <p:sldId id="483" r:id="rId116"/>
    <p:sldId id="495" r:id="rId117"/>
    <p:sldId id="496" r:id="rId118"/>
    <p:sldId id="492" r:id="rId119"/>
    <p:sldId id="485" r:id="rId120"/>
    <p:sldId id="486" r:id="rId121"/>
    <p:sldId id="493" r:id="rId122"/>
    <p:sldId id="567" r:id="rId123"/>
    <p:sldId id="494" r:id="rId124"/>
    <p:sldId id="394" r:id="rId125"/>
    <p:sldId id="478" r:id="rId126"/>
    <p:sldId id="479" r:id="rId127"/>
    <p:sldId id="497" r:id="rId128"/>
    <p:sldId id="526" r:id="rId129"/>
    <p:sldId id="528" r:id="rId130"/>
    <p:sldId id="520" r:id="rId131"/>
    <p:sldId id="527" r:id="rId132"/>
    <p:sldId id="529" r:id="rId133"/>
    <p:sldId id="530" r:id="rId134"/>
    <p:sldId id="531" r:id="rId135"/>
    <p:sldId id="532" r:id="rId136"/>
    <p:sldId id="533" r:id="rId137"/>
    <p:sldId id="534" r:id="rId138"/>
    <p:sldId id="535" r:id="rId139"/>
    <p:sldId id="538" r:id="rId140"/>
    <p:sldId id="539" r:id="rId141"/>
    <p:sldId id="540" r:id="rId142"/>
    <p:sldId id="545" r:id="rId143"/>
    <p:sldId id="546" r:id="rId144"/>
    <p:sldId id="547" r:id="rId145"/>
    <p:sldId id="548" r:id="rId146"/>
    <p:sldId id="541" r:id="rId147"/>
    <p:sldId id="542" r:id="rId148"/>
    <p:sldId id="543" r:id="rId149"/>
    <p:sldId id="544" r:id="rId150"/>
    <p:sldId id="536" r:id="rId151"/>
    <p:sldId id="537" r:id="rId152"/>
    <p:sldId id="521" r:id="rId153"/>
    <p:sldId id="522" r:id="rId154"/>
    <p:sldId id="524" r:id="rId155"/>
    <p:sldId id="525" r:id="rId156"/>
    <p:sldId id="523" r:id="rId157"/>
    <p:sldId id="395" r:id="rId158"/>
    <p:sldId id="550" r:id="rId159"/>
    <p:sldId id="551" r:id="rId160"/>
    <p:sldId id="549" r:id="rId161"/>
    <p:sldId id="500" r:id="rId162"/>
    <p:sldId id="554" r:id="rId163"/>
    <p:sldId id="501" r:id="rId164"/>
    <p:sldId id="555" r:id="rId165"/>
    <p:sldId id="502" r:id="rId166"/>
    <p:sldId id="552" r:id="rId167"/>
    <p:sldId id="553" r:id="rId168"/>
    <p:sldId id="401" r:id="rId169"/>
    <p:sldId id="557" r:id="rId170"/>
    <p:sldId id="558" r:id="rId171"/>
    <p:sldId id="559" r:id="rId172"/>
    <p:sldId id="560" r:id="rId173"/>
    <p:sldId id="561" r:id="rId174"/>
    <p:sldId id="562" r:id="rId175"/>
    <p:sldId id="563" r:id="rId176"/>
    <p:sldId id="564" r:id="rId177"/>
    <p:sldId id="565" r:id="rId178"/>
    <p:sldId id="566" r:id="rId179"/>
    <p:sldId id="569" r:id="rId180"/>
    <p:sldId id="570" r:id="rId181"/>
    <p:sldId id="571" r:id="rId182"/>
    <p:sldId id="572" r:id="rId183"/>
    <p:sldId id="573" r:id="rId184"/>
    <p:sldId id="568" r:id="rId185"/>
    <p:sldId id="556" r:id="rId186"/>
  </p:sldIdLst>
  <p:sldSz cx="9144000" cy="6858000" type="screen4x3"/>
  <p:notesSz cx="6858000" cy="9144000"/>
  <p:embeddedFontLst>
    <p:embeddedFont>
      <p:font typeface="Calibri" panose="020F0502020204030204" pitchFamily="34" charset="0"/>
      <p:regular r:id="rId188"/>
      <p:bold r:id="rId189"/>
      <p:italic r:id="rId190"/>
      <p:boldItalic r:id="rId191"/>
    </p:embeddedFont>
    <p:embeddedFont>
      <p:font typeface="Consolas" panose="020B0609020204030204" pitchFamily="49" charset="0"/>
      <p:regular r:id="rId192"/>
      <p:bold r:id="rId193"/>
      <p:italic r:id="rId194"/>
      <p:boldItalic r:id="rId1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7" roundtripDataSignature="AMtx7miM8IGbdeEE4xUsHFpm3F+umU06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1" autoAdjust="0"/>
    <p:restoredTop sz="87570" autoAdjust="0"/>
  </p:normalViewPr>
  <p:slideViewPr>
    <p:cSldViewPr snapToGrid="0">
      <p:cViewPr>
        <p:scale>
          <a:sx n="70" d="100"/>
          <a:sy n="70" d="100"/>
        </p:scale>
        <p:origin x="1236" y="-240"/>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font" Target="fonts/font4.fntdata"/><Relationship Id="rId200" Type="http://schemas.openxmlformats.org/officeDocument/2006/relationships/theme" Target="theme/theme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slide" Target="slides/slide175.xml"/><Relationship Id="rId186" Type="http://schemas.openxmlformats.org/officeDocument/2006/relationships/slide" Target="slides/slide180.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92" Type="http://schemas.openxmlformats.org/officeDocument/2006/relationships/font" Target="fonts/font5.fntdata"/><Relationship Id="rId197" Type="http://customschemas.google.com/relationships/presentationmetadata" Target="metadata"/><Relationship Id="rId201" Type="http://schemas.openxmlformats.org/officeDocument/2006/relationships/tableStyles" Target="tableStyle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presProps" Target="presProps.xml"/><Relationship Id="rId172" Type="http://schemas.openxmlformats.org/officeDocument/2006/relationships/slide" Target="slides/slide166.xml"/><Relationship Id="rId193" Type="http://schemas.openxmlformats.org/officeDocument/2006/relationships/font" Target="fonts/font6.fntdata"/><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font" Target="fonts/font1.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font" Target="fonts/font7.fntdata"/><Relationship Id="rId199"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font" Target="fonts/font8.fntdata"/><Relationship Id="rId190" Type="http://schemas.openxmlformats.org/officeDocument/2006/relationships/font" Target="fonts/font3.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db-engines.com/en/ranking/time+series+dbms"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en.wikipedia.org/wiki/Probability_distribution"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en.wikipedia.org/wiki/Percentile" TargetMode="Externa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blog.cloudflare.com/todays-outage-post-mortem-82515/" TargetMode="External"/><Relationship Id="rId2" Type="http://schemas.openxmlformats.org/officeDocument/2006/relationships/slide" Target="../slides/slide161.xml"/><Relationship Id="rId1" Type="http://schemas.openxmlformats.org/officeDocument/2006/relationships/notesMaster" Target="../notesMasters/notesMaster1.xml"/><Relationship Id="rId5" Type="http://schemas.openxmlformats.org/officeDocument/2006/relationships/hyperlink" Target="https://azure.microsoft.com/en-us/blog/update-on-azure-storage-service-interruption/" TargetMode="External"/><Relationship Id="rId4" Type="http://schemas.openxmlformats.org/officeDocument/2006/relationships/hyperlink" Target="https://blog.thousandeyes.com/facebook-outage-deep-dive/" TargetMode="Externa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chocolatey.org/packages/packe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galaxy.ansible.com/docs/contributing/creating_role.html"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github.com/m2i-training/ansible-101"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youtube.com/watch?v=c-w_GYvi0eA&amp;feature=youtu.be"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dirty="0"/>
          </a:p>
        </p:txBody>
      </p:sp>
    </p:spTree>
    <p:extLst>
      <p:ext uri="{BB962C8B-B14F-4D97-AF65-F5344CB8AC3E}">
        <p14:creationId xmlns:p14="http://schemas.microsoft.com/office/powerpoint/2010/main" val="195315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30141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46820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187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06933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8661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115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1355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Why focus on reducing toil? </a:t>
            </a:r>
          </a:p>
          <a:p>
            <a:pPr marL="0" lvl="0" indent="0" algn="l" rtl="0">
              <a:spcBef>
                <a:spcPts val="0"/>
              </a:spcBef>
              <a:spcAft>
                <a:spcPts val="0"/>
              </a:spcAft>
              <a:buNone/>
            </a:pPr>
            <a:endParaRPr lang="en-US" b="1" dirty="0"/>
          </a:p>
          <a:p>
            <a:pPr marL="342900" lvl="0" indent="-342900" algn="l" rtl="0">
              <a:spcBef>
                <a:spcPts val="0"/>
              </a:spcBef>
              <a:spcAft>
                <a:spcPts val="0"/>
              </a:spcAft>
              <a:buAutoNum type="arabicPeriod"/>
            </a:pPr>
            <a:r>
              <a:rPr lang="en-US" sz="2400" b="1" dirty="0"/>
              <a:t>Lots of value independent of “SRE”</a:t>
            </a:r>
          </a:p>
          <a:p>
            <a:pPr marL="342900" lvl="0" indent="-342900" algn="l" rtl="0">
              <a:spcBef>
                <a:spcPts val="0"/>
              </a:spcBef>
              <a:spcAft>
                <a:spcPts val="0"/>
              </a:spcAft>
              <a:buAutoNum type="arabicPeriod"/>
            </a:pPr>
            <a:r>
              <a:rPr lang="en-US" sz="2400" b="1" dirty="0"/>
              <a:t>Your people are you most expensive assets … stay out of their way! </a:t>
            </a:r>
            <a:endParaRPr sz="2400" b="1"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0144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OODA loop (Observe, Orient, Decide, Act) is a four-step approach to decision-making that focuses on filtering available information, putting it in context and quickly making the most appropriate decision while also understanding that changes can be made as more data becomes available.</a:t>
            </a:r>
          </a:p>
          <a:p>
            <a:pPr marL="0" lvl="0" indent="0" algn="l" rtl="0">
              <a:spcBef>
                <a:spcPts val="0"/>
              </a:spcBef>
              <a:spcAft>
                <a:spcPts val="0"/>
              </a:spcAft>
              <a:buNone/>
            </a:pPr>
            <a:endParaRPr lang="en-US"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9975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2252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9250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4516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6014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97133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00801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5444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9709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33172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2923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123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23008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388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88839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9913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6832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52007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01771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9676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8502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5172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80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6026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33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2003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53641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26748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https://db-engines.com/en/ranking/time+series+dbms</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67780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In statistics and probability </a:t>
            </a:r>
            <a:r>
              <a:rPr lang="en-US" sz="1800" b="1" i="0" u="none" strike="noStrike" cap="none" dirty="0">
                <a:solidFill>
                  <a:srgbClr val="000000"/>
                </a:solidFill>
                <a:effectLst/>
                <a:latin typeface="Arial"/>
                <a:ea typeface="Arial"/>
                <a:cs typeface="Arial"/>
                <a:sym typeface="Arial"/>
              </a:rPr>
              <a:t>quantiles</a:t>
            </a:r>
            <a:r>
              <a:rPr lang="en-US" sz="1800" b="0" i="0" u="none" strike="noStrike" cap="none" dirty="0">
                <a:solidFill>
                  <a:srgbClr val="000000"/>
                </a:solidFill>
                <a:effectLst/>
                <a:latin typeface="Arial"/>
                <a:ea typeface="Arial"/>
                <a:cs typeface="Arial"/>
                <a:sym typeface="Arial"/>
              </a:rPr>
              <a:t> are cut points dividing the range of a </a:t>
            </a:r>
            <a:r>
              <a:rPr lang="en-US" sz="1800" b="0" i="0" u="none" strike="noStrike" cap="none" dirty="0">
                <a:solidFill>
                  <a:srgbClr val="000000"/>
                </a:solidFill>
                <a:effectLst/>
                <a:latin typeface="Arial"/>
                <a:ea typeface="Arial"/>
                <a:cs typeface="Arial"/>
                <a:sym typeface="Arial"/>
                <a:hlinkClick r:id="rId3" tooltip="Probability distribution"/>
              </a:rPr>
              <a:t>probability distribution</a:t>
            </a:r>
            <a:r>
              <a:rPr lang="en-US" sz="1800" b="0" i="0" u="none" strike="noStrike" cap="none" dirty="0">
                <a:solidFill>
                  <a:srgbClr val="000000"/>
                </a:solidFill>
                <a:effectLst/>
                <a:latin typeface="Arial"/>
                <a:ea typeface="Arial"/>
                <a:cs typeface="Arial"/>
                <a:sym typeface="Arial"/>
              </a:rPr>
              <a:t> into continuous intervals with equal probabilities,</a:t>
            </a:r>
          </a:p>
          <a:p>
            <a:pPr marL="0" lvl="0" indent="0" algn="l" rtl="0">
              <a:spcBef>
                <a:spcPts val="0"/>
              </a:spcBef>
              <a:spcAft>
                <a:spcPts val="0"/>
              </a:spcAft>
              <a:buNone/>
            </a:pPr>
            <a:r>
              <a:rPr lang="fr-FR" dirty="0">
                <a:hlinkClick r:id="rId4"/>
              </a:rPr>
              <a:t>https://en.wikipedia.org/wiki/Percentile</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67142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9861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59405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920309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5162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97973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6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77056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0431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810519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8474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06689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08302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61493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27009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7451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8686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838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30928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8052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50962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17975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67688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542279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0537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2865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3412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12745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Incident tracking: </a:t>
            </a:r>
            <a:r>
              <a:rPr lang="en-US" b="0" dirty="0"/>
              <a:t>every incident is tracked as an issue, with a follow-up issue created to track the completion of postmortems.</a:t>
            </a:r>
          </a:p>
          <a:p>
            <a:pPr marL="0" lvl="0" indent="0" algn="l" rtl="0">
              <a:spcBef>
                <a:spcPts val="0"/>
              </a:spcBef>
              <a:spcAft>
                <a:spcPts val="0"/>
              </a:spcAft>
              <a:buNone/>
            </a:pPr>
            <a:r>
              <a:rPr lang="en-US" b="1" dirty="0"/>
              <a:t>Chat room: </a:t>
            </a:r>
            <a:r>
              <a:rPr lang="en-US" b="0" dirty="0"/>
              <a:t>a real-time text communication channel that is fundamental to diagnosing and resolving the incident as a team.</a:t>
            </a:r>
          </a:p>
          <a:p>
            <a:pPr marL="0" lvl="0" indent="0" algn="l" rtl="0">
              <a:spcBef>
                <a:spcPts val="0"/>
              </a:spcBef>
              <a:spcAft>
                <a:spcPts val="0"/>
              </a:spcAft>
              <a:buNone/>
            </a:pPr>
            <a:r>
              <a:rPr lang="en-US" b="1" dirty="0"/>
              <a:t>Video chat: </a:t>
            </a:r>
            <a:r>
              <a:rPr lang="en-US" b="0" dirty="0"/>
              <a:t>for many incidents, team video chat tools can help to discuss and agree on approaches.</a:t>
            </a:r>
          </a:p>
          <a:p>
            <a:pPr marL="0" lvl="0" indent="0" algn="l" rtl="0">
              <a:spcBef>
                <a:spcPts val="0"/>
              </a:spcBef>
              <a:spcAft>
                <a:spcPts val="0"/>
              </a:spcAft>
              <a:buNone/>
            </a:pPr>
            <a:r>
              <a:rPr lang="en-US" b="1" dirty="0"/>
              <a:t>Alerting system: </a:t>
            </a:r>
            <a:r>
              <a:rPr lang="en-US" b="0" dirty="0"/>
              <a:t>a tool that manages on-call rotations and escalations.</a:t>
            </a:r>
          </a:p>
          <a:p>
            <a:pPr marL="0" lvl="0" indent="0" algn="l" rtl="0">
              <a:spcBef>
                <a:spcPts val="0"/>
              </a:spcBef>
              <a:spcAft>
                <a:spcPts val="0"/>
              </a:spcAft>
              <a:buNone/>
            </a:pPr>
            <a:r>
              <a:rPr lang="en-US" b="1" dirty="0"/>
              <a:t>Documentation tool: </a:t>
            </a:r>
            <a:r>
              <a:rPr lang="en-US" b="0" dirty="0"/>
              <a:t>use a tool for incident state documents and sharing postmortem via blogs.</a:t>
            </a:r>
          </a:p>
          <a:p>
            <a:pPr marL="0" lvl="0" indent="0" algn="l" rtl="0">
              <a:spcBef>
                <a:spcPts val="0"/>
              </a:spcBef>
              <a:spcAft>
                <a:spcPts val="0"/>
              </a:spcAft>
              <a:buNone/>
            </a:pPr>
            <a:r>
              <a:rPr lang="en-US" b="1" dirty="0" err="1"/>
              <a:t>Statuspage</a:t>
            </a:r>
            <a:r>
              <a:rPr lang="en-US" b="1" dirty="0"/>
              <a:t>: </a:t>
            </a:r>
            <a:r>
              <a:rPr lang="en-US" dirty="0"/>
              <a:t>communicating status with both internal stakeholders and customers through </a:t>
            </a:r>
            <a:r>
              <a:rPr lang="en-US" dirty="0" err="1"/>
              <a:t>Statuspage</a:t>
            </a:r>
            <a:r>
              <a:rPr lang="en-US" dirty="0"/>
              <a:t> helps keep everyone in the loop.</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488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455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More </a:t>
            </a:r>
            <a:r>
              <a:rPr lang="fr-FR" dirty="0" err="1"/>
              <a:t>postmortems</a:t>
            </a:r>
            <a:r>
              <a:rPr lang="fr-FR" dirty="0"/>
              <a:t>:</a:t>
            </a:r>
          </a:p>
          <a:p>
            <a:pPr marL="285750" lvl="0" indent="-285750" algn="l" rtl="0">
              <a:spcBef>
                <a:spcPts val="0"/>
              </a:spcBef>
              <a:spcAft>
                <a:spcPts val="0"/>
              </a:spcAft>
              <a:buFont typeface="Arial" panose="020B0604020202020204" pitchFamily="34" charset="0"/>
              <a:buChar char="•"/>
            </a:pPr>
            <a:r>
              <a:rPr lang="en-US" sz="1800" b="0" i="0" u="none" strike="noStrike" cap="none" dirty="0">
                <a:solidFill>
                  <a:srgbClr val="000000"/>
                </a:solidFill>
                <a:effectLst/>
                <a:latin typeface="Arial"/>
                <a:ea typeface="Arial"/>
                <a:cs typeface="Arial"/>
                <a:sym typeface="Arial"/>
              </a:rPr>
              <a:t>A bad config (router rule) caused all of their edge routers to crash, taking down all of Cloudflare:</a:t>
            </a:r>
            <a:endParaRPr lang="fr-FR" dirty="0"/>
          </a:p>
          <a:p>
            <a:pPr marL="0" lvl="0" indent="0" algn="l" rtl="0">
              <a:spcBef>
                <a:spcPts val="0"/>
              </a:spcBef>
              <a:spcAft>
                <a:spcPts val="0"/>
              </a:spcAft>
              <a:buNone/>
            </a:pPr>
            <a:r>
              <a:rPr lang="fr-FR" dirty="0">
                <a:hlinkClick r:id="rId3"/>
              </a:rPr>
              <a:t>https://blog.cloudflare.com/todays-outage-post-mortem-82515/</a:t>
            </a:r>
            <a:endParaRPr lang="fr-FR" dirty="0"/>
          </a:p>
          <a:p>
            <a:pPr marL="0" lvl="0" indent="0" algn="l" rtl="0">
              <a:spcBef>
                <a:spcPts val="0"/>
              </a:spcBef>
              <a:spcAft>
                <a:spcPts val="0"/>
              </a:spcAft>
              <a:buNone/>
            </a:pPr>
            <a:endParaRPr lang="fr-FR" dirty="0"/>
          </a:p>
          <a:p>
            <a:pPr marL="285750" lvl="0" indent="-285750" algn="l" rtl="0">
              <a:spcBef>
                <a:spcPts val="0"/>
              </a:spcBef>
              <a:spcAft>
                <a:spcPts val="0"/>
              </a:spcAft>
              <a:buFont typeface="Arial" panose="020B0604020202020204" pitchFamily="34" charset="0"/>
              <a:buChar char="•"/>
            </a:pPr>
            <a:r>
              <a:rPr lang="en-US" sz="1800" b="0" i="0" u="none" strike="noStrike" cap="none" dirty="0">
                <a:solidFill>
                  <a:srgbClr val="000000"/>
                </a:solidFill>
                <a:effectLst/>
                <a:latin typeface="Arial"/>
                <a:ea typeface="Arial"/>
                <a:cs typeface="Arial"/>
                <a:sym typeface="Arial"/>
              </a:rPr>
              <a:t>A bad config took down both Facebook and Instagram:</a:t>
            </a:r>
          </a:p>
          <a:p>
            <a:pPr marL="0" lvl="0" indent="0" algn="l" rtl="0">
              <a:spcBef>
                <a:spcPts val="0"/>
              </a:spcBef>
              <a:spcAft>
                <a:spcPts val="0"/>
              </a:spcAft>
              <a:buFont typeface="Arial" panose="020B0604020202020204" pitchFamily="34" charset="0"/>
              <a:buNone/>
            </a:pPr>
            <a:r>
              <a:rPr lang="fr-FR" dirty="0">
                <a:hlinkClick r:id="rId4"/>
              </a:rPr>
              <a:t>https://blog.thousandeyes.com/facebook-outage-deep-dive/</a:t>
            </a:r>
            <a:endParaRPr lang="fr-FR" dirty="0"/>
          </a:p>
          <a:p>
            <a:pPr marL="0" lvl="0" indent="0" algn="l" rtl="0">
              <a:spcBef>
                <a:spcPts val="0"/>
              </a:spcBef>
              <a:spcAft>
                <a:spcPts val="0"/>
              </a:spcAft>
              <a:buFont typeface="Arial" panose="020B0604020202020204" pitchFamily="34" charset="0"/>
              <a:buNone/>
            </a:pPr>
            <a:endParaRPr lang="fr-FR" sz="1800" b="0" i="0" u="none" strike="noStrike" cap="none" dirty="0">
              <a:solidFill>
                <a:srgbClr val="000000"/>
              </a:solidFill>
              <a:effectLst/>
              <a:latin typeface="Arial"/>
              <a:ea typeface="Arial"/>
              <a:cs typeface="Arial"/>
              <a:sym typeface="Arial"/>
            </a:endParaRPr>
          </a:p>
          <a:p>
            <a:pPr marL="285750" lvl="0" indent="-285750" algn="l" rtl="0">
              <a:spcBef>
                <a:spcPts val="0"/>
              </a:spcBef>
              <a:spcAft>
                <a:spcPts val="0"/>
              </a:spcAft>
              <a:buFont typeface="Arial" panose="020B0604020202020204" pitchFamily="34" charset="0"/>
              <a:buChar char="•"/>
            </a:pPr>
            <a:r>
              <a:rPr lang="en-US" sz="1800" b="0" i="0" u="none" strike="noStrike" cap="none" dirty="0">
                <a:solidFill>
                  <a:srgbClr val="000000"/>
                </a:solidFill>
                <a:effectLst/>
                <a:latin typeface="Arial"/>
                <a:ea typeface="Arial"/>
                <a:cs typeface="Arial"/>
                <a:sym typeface="Arial"/>
              </a:rPr>
              <a:t>A bad config took down Azure storage:</a:t>
            </a:r>
          </a:p>
          <a:p>
            <a:pPr marL="0" lvl="0" indent="0" algn="l" rtl="0">
              <a:spcBef>
                <a:spcPts val="0"/>
              </a:spcBef>
              <a:spcAft>
                <a:spcPts val="0"/>
              </a:spcAft>
              <a:buFont typeface="Arial" panose="020B0604020202020204" pitchFamily="34" charset="0"/>
              <a:buNone/>
            </a:pPr>
            <a:r>
              <a:rPr lang="fr-FR" dirty="0">
                <a:hlinkClick r:id="rId5"/>
              </a:rPr>
              <a:t>https://azure.microsoft.com/en-us/blog/update-on-azure-storage-service-interruption/</a:t>
            </a:r>
            <a:endParaRPr lang="fr-FR" dirty="0"/>
          </a:p>
          <a:p>
            <a:pPr marL="0" lvl="0" indent="0" algn="l" rtl="0">
              <a:spcBef>
                <a:spcPts val="0"/>
              </a:spcBef>
              <a:spcAft>
                <a:spcPts val="0"/>
              </a:spcAft>
              <a:buFont typeface="Arial" panose="020B0604020202020204" pitchFamily="34" charset="0"/>
              <a:buNone/>
            </a:pPr>
            <a:endParaRPr lang="fr-FR" sz="18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 typeface="Arial" panose="020B0604020202020204" pitchFamily="34" charset="0"/>
              <a:buNone/>
            </a:pPr>
            <a:r>
              <a:rPr lang="fr-FR" sz="1800" b="0" i="0" u="none" strike="noStrike" cap="none" dirty="0">
                <a:solidFill>
                  <a:srgbClr val="000000"/>
                </a:solidFill>
                <a:effectLst/>
                <a:latin typeface="Arial"/>
                <a:ea typeface="Arial"/>
                <a:cs typeface="Arial"/>
                <a:sym typeface="Arial"/>
              </a:rPr>
              <a:t>* </a:t>
            </a:r>
            <a:endParaRPr lang="en-US" sz="1800" b="0" i="0" u="none" strike="noStrike" cap="none" dirty="0">
              <a:solidFill>
                <a:srgbClr val="000000"/>
              </a:solidFill>
              <a:effectLst/>
              <a:latin typeface="Arial"/>
              <a:ea typeface="Arial"/>
              <a:cs typeface="Arial"/>
              <a:sym typeface="Arial"/>
            </a:endParaRPr>
          </a:p>
          <a:p>
            <a:pPr marL="285750" lvl="0" indent="-285750" algn="l" rtl="0">
              <a:spcBef>
                <a:spcPts val="0"/>
              </a:spcBef>
              <a:spcAft>
                <a:spcPts val="0"/>
              </a:spcAft>
              <a:buFont typeface="Arial" panose="020B0604020202020204" pitchFamily="34" charset="0"/>
              <a:buChar char="•"/>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141059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10690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75550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91617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22743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865339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185123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98717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23907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134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0657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7242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53736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09310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30451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267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53590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53199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22952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79292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0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413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68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9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a:p>
        </p:txBody>
      </p:sp>
    </p:spTree>
    <p:extLst>
      <p:ext uri="{BB962C8B-B14F-4D97-AF65-F5344CB8AC3E}">
        <p14:creationId xmlns:p14="http://schemas.microsoft.com/office/powerpoint/2010/main" val="1874364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92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258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670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405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917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732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89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0960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69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670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76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8815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6499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564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531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793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35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336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179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696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009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04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152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528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360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1467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855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486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69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https://chocolatey.org/packages/packer</a:t>
            </a:r>
            <a:r>
              <a:rPr lang="fr-FR" dirty="0"/>
              <a:t>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04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326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801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02046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927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4676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135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90648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515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8757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906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08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1805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4554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8369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900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5587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3907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15235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220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3236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37190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94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9901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40207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1248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2904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0150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1070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88006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9898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47051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8416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7180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5529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9096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6530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60069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964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https://galaxy.ansible.com/docs/contributing/creating_role.html</a:t>
            </a:r>
            <a:r>
              <a:rPr lang="fr-FR" dirty="0"/>
              <a:t>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8526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b="1" dirty="0"/>
              <a:t>Try:</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&gt; ansible-</a:t>
            </a:r>
            <a:r>
              <a:rPr lang="fr-FR" dirty="0" err="1"/>
              <a:t>galaxy</a:t>
            </a:r>
            <a:r>
              <a:rPr lang="fr-FR" dirty="0"/>
              <a:t> </a:t>
            </a:r>
            <a:r>
              <a:rPr lang="fr-FR" dirty="0" err="1"/>
              <a:t>install</a:t>
            </a:r>
            <a:r>
              <a:rPr lang="fr-FR" dirty="0"/>
              <a:t> </a:t>
            </a:r>
            <a:r>
              <a:rPr lang="fr-FR" dirty="0" err="1"/>
              <a:t>geerlingguy.jenkins</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0339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https://github.com/m2i-training/ansible-101</a:t>
            </a:r>
            <a:endParaRPr dirty="0"/>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0393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4219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03340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82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50050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62309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6036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5433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3600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26261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5847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11469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540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7080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hlinkClick r:id="rId3"/>
              </a:rPr>
              <a:t>https://www.youtube.com/watch?v=c-w_GYvi0eA&amp;feature=youtu.be</a:t>
            </a:r>
            <a:r>
              <a:rPr lang="fr-FR" dirty="0"/>
              <a:t> </a:t>
            </a: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297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400"/>
              <a:buNone/>
              <a:defRPr sz="4000" b="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3" name="Google Shape;83;p3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3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0" name="Google Shape;90;p3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91" name="Google Shape;91;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p41"/>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4" name="Google Shape;104;p4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05" name="Google Shape;105;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s">
  <p:cSld name="Two contents">
    <p:spTree>
      <p:nvGrpSpPr>
        <p:cNvPr id="1" name="Shape 114"/>
        <p:cNvGrpSpPr/>
        <p:nvPr/>
      </p:nvGrpSpPr>
      <p:grpSpPr>
        <a:xfrm>
          <a:off x="0" y="0"/>
          <a:ext cx="0" cy="0"/>
          <a:chOff x="0" y="0"/>
          <a:chExt cx="0" cy="0"/>
        </a:xfrm>
      </p:grpSpPr>
      <p:sp>
        <p:nvSpPr>
          <p:cNvPr id="115" name="Google Shape;115;p43"/>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6" name="Google Shape;116;p43"/>
          <p:cNvSpPr txBox="1">
            <a:spLocks noGrp="1"/>
          </p:cNvSpPr>
          <p:nvPr>
            <p:ph type="body" idx="1"/>
          </p:nvPr>
        </p:nvSpPr>
        <p:spPr>
          <a:xfrm>
            <a:off x="457200"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7" name="Google Shape;117;p43"/>
          <p:cNvSpPr txBox="1">
            <a:spLocks noGrp="1"/>
          </p:cNvSpPr>
          <p:nvPr>
            <p:ph type="body" idx="2"/>
          </p:nvPr>
        </p:nvSpPr>
        <p:spPr>
          <a:xfrm>
            <a:off x="4637856" y="1288148"/>
            <a:ext cx="4038600" cy="4680000"/>
          </a:xfrm>
          <a:prstGeom prst="rect">
            <a:avLst/>
          </a:prstGeom>
          <a:noFill/>
          <a:ln>
            <a:noFill/>
          </a:ln>
        </p:spPr>
        <p:txBody>
          <a:bodyPr spcFirstLastPara="1" wrap="square" lIns="91425" tIns="45700" rIns="91425" bIns="45700" anchor="t" anchorCtr="0">
            <a:spAutoFit/>
          </a:bodyPr>
          <a:lstStyle>
            <a:lvl1pPr marL="457200" lvl="0" indent="-342900" algn="l">
              <a:lnSpc>
                <a:spcPct val="100000"/>
              </a:lnSpc>
              <a:spcBef>
                <a:spcPts val="1800"/>
              </a:spcBef>
              <a:spcAft>
                <a:spcPts val="0"/>
              </a:spcAft>
              <a:buClr>
                <a:schemeClr val="dk1"/>
              </a:buClr>
              <a:buSzPts val="1800"/>
              <a:buChar char="•"/>
              <a:defRPr sz="1800"/>
            </a:lvl1pPr>
            <a:lvl2pPr marL="914400" lvl="1" indent="-330200" algn="l">
              <a:lnSpc>
                <a:spcPct val="100000"/>
              </a:lnSpc>
              <a:spcBef>
                <a:spcPts val="375"/>
              </a:spcBef>
              <a:spcAft>
                <a:spcPts val="0"/>
              </a:spcAft>
              <a:buClr>
                <a:schemeClr val="dk1"/>
              </a:buClr>
              <a:buSzPts val="1600"/>
              <a:buChar char="•"/>
              <a:defRPr sz="1600"/>
            </a:lvl2pPr>
            <a:lvl3pPr marL="1371600" lvl="2" indent="-317500" algn="l">
              <a:lnSpc>
                <a:spcPct val="100000"/>
              </a:lnSpc>
              <a:spcBef>
                <a:spcPts val="375"/>
              </a:spcBef>
              <a:spcAft>
                <a:spcPts val="0"/>
              </a:spcAft>
              <a:buClr>
                <a:schemeClr val="dk1"/>
              </a:buClr>
              <a:buSzPts val="1400"/>
              <a:buChar char="•"/>
              <a:defRPr sz="1400"/>
            </a:lvl3pPr>
            <a:lvl4pPr marL="1828800" lvl="3" indent="-342900" algn="l">
              <a:lnSpc>
                <a:spcPct val="90000"/>
              </a:lnSpc>
              <a:spcBef>
                <a:spcPts val="375"/>
              </a:spcBef>
              <a:spcAft>
                <a:spcPts val="0"/>
              </a:spcAft>
              <a:buClr>
                <a:schemeClr val="dk1"/>
              </a:buClr>
              <a:buSzPts val="1800"/>
              <a:buChar char="•"/>
              <a:defRPr sz="1800"/>
            </a:lvl4pPr>
            <a:lvl5pPr marL="2286000" lvl="4" indent="-342900" algn="l">
              <a:lnSpc>
                <a:spcPct val="90000"/>
              </a:lnSpc>
              <a:spcBef>
                <a:spcPts val="375"/>
              </a:spcBef>
              <a:spcAft>
                <a:spcPts val="0"/>
              </a:spcAft>
              <a:buClr>
                <a:schemeClr val="dk1"/>
              </a:buClr>
              <a:buSzPts val="1800"/>
              <a:buChar char="•"/>
              <a:defRPr sz="1800"/>
            </a:lvl5pPr>
            <a:lvl6pPr marL="2743200" lvl="5" indent="-342900" algn="l">
              <a:lnSpc>
                <a:spcPct val="90000"/>
              </a:lnSpc>
              <a:spcBef>
                <a:spcPts val="375"/>
              </a:spcBef>
              <a:spcAft>
                <a:spcPts val="0"/>
              </a:spcAft>
              <a:buClr>
                <a:schemeClr val="dk1"/>
              </a:buClr>
              <a:buSzPts val="1800"/>
              <a:buChar char="•"/>
              <a:defRPr sz="1800"/>
            </a:lvl6pPr>
            <a:lvl7pPr marL="3200400" lvl="6" indent="-342900" algn="l">
              <a:lnSpc>
                <a:spcPct val="90000"/>
              </a:lnSpc>
              <a:spcBef>
                <a:spcPts val="375"/>
              </a:spcBef>
              <a:spcAft>
                <a:spcPts val="0"/>
              </a:spcAft>
              <a:buClr>
                <a:schemeClr val="dk1"/>
              </a:buClr>
              <a:buSzPts val="1800"/>
              <a:buChar char="•"/>
              <a:defRPr sz="1800"/>
            </a:lvl7pPr>
            <a:lvl8pPr marL="3657600" lvl="7" indent="-342900" algn="l">
              <a:lnSpc>
                <a:spcPct val="90000"/>
              </a:lnSpc>
              <a:spcBef>
                <a:spcPts val="375"/>
              </a:spcBef>
              <a:spcAft>
                <a:spcPts val="0"/>
              </a:spcAft>
              <a:buClr>
                <a:schemeClr val="dk1"/>
              </a:buClr>
              <a:buSzPts val="1800"/>
              <a:buChar char="•"/>
              <a:defRPr sz="1800"/>
            </a:lvl8pPr>
            <a:lvl9pPr marL="4114800" lvl="8" indent="-342900" algn="l">
              <a:lnSpc>
                <a:spcPct val="90000"/>
              </a:lnSpc>
              <a:spcBef>
                <a:spcPts val="375"/>
              </a:spcBef>
              <a:spcAft>
                <a:spcPts val="0"/>
              </a:spcAft>
              <a:buClr>
                <a:schemeClr val="dk1"/>
              </a:buClr>
              <a:buSzPts val="1800"/>
              <a:buChar char="•"/>
              <a:defRPr sz="1800"/>
            </a:lvl9pPr>
          </a:lstStyle>
          <a:p>
            <a:endParaRPr/>
          </a:p>
        </p:txBody>
      </p:sp>
      <p:sp>
        <p:nvSpPr>
          <p:cNvPr id="118" name="Google Shape;118;p4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4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4"/>
        <p:cNvGrpSpPr/>
        <p:nvPr/>
      </p:nvGrpSpPr>
      <p:grpSpPr>
        <a:xfrm>
          <a:off x="0" y="0"/>
          <a:ext cx="0" cy="0"/>
          <a:chOff x="0" y="0"/>
          <a:chExt cx="0" cy="0"/>
        </a:xfrm>
      </p:grpSpPr>
      <p:sp>
        <p:nvSpPr>
          <p:cNvPr id="125" name="Google Shape;125;p45"/>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45"/>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29"/>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2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31"/>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3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3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32"/>
          <p:cNvSpPr txBox="1">
            <a:spLocks noGrp="1"/>
          </p:cNvSpPr>
          <p:nvPr>
            <p:ph type="body" idx="1"/>
          </p:nvPr>
        </p:nvSpPr>
        <p:spPr>
          <a:xfrm rot="5400000">
            <a:off x="2396331" y="57943"/>
            <a:ext cx="4351337"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33"/>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2" name="Google Shape;52;p3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3" name="Google Shape;53;p3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8" name="Google Shape;58;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9" name="Google Shape;59;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0" name="Google Shape;60;p3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3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9" name="Google Shape;69;p3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3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5" name="Google Shape;75;p3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3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3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3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6"/>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26"/>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21" name="Google Shape;21;p2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2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33" name="Google Shape;33;p3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3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3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pic>
        <p:nvPicPr>
          <p:cNvPr id="95" name="Google Shape;95;p40"/>
          <p:cNvPicPr preferRelativeResize="0"/>
          <p:nvPr/>
        </p:nvPicPr>
        <p:blipFill rotWithShape="1">
          <a:blip r:embed="rId3">
            <a:alphaModFix/>
          </a:blip>
          <a:srcRect/>
          <a:stretch/>
        </p:blipFill>
        <p:spPr>
          <a:xfrm>
            <a:off x="-125412" y="-171450"/>
            <a:ext cx="9280525" cy="7561262"/>
          </a:xfrm>
          <a:prstGeom prst="rect">
            <a:avLst/>
          </a:prstGeom>
          <a:noFill/>
          <a:ln>
            <a:noFill/>
          </a:ln>
        </p:spPr>
      </p:pic>
      <p:pic>
        <p:nvPicPr>
          <p:cNvPr id="96" name="Google Shape;96;p40" descr="D:\Le sel en +\Realisations\TBWA\120117 Microelectronics\ST_Bloc marque_Qi_H.png"/>
          <p:cNvPicPr preferRelativeResize="0"/>
          <p:nvPr/>
        </p:nvPicPr>
        <p:blipFill rotWithShape="1">
          <a:blip r:embed="rId4">
            <a:alphaModFix/>
          </a:blip>
          <a:srcRect/>
          <a:stretch/>
        </p:blipFill>
        <p:spPr>
          <a:xfrm>
            <a:off x="684212" y="5878512"/>
            <a:ext cx="2447925" cy="790575"/>
          </a:xfrm>
          <a:prstGeom prst="rect">
            <a:avLst/>
          </a:prstGeom>
          <a:noFill/>
          <a:ln>
            <a:noFill/>
          </a:ln>
        </p:spPr>
      </p:pic>
      <p:sp>
        <p:nvSpPr>
          <p:cNvPr id="97" name="Google Shape;97;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98" name="Google Shape;98;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42"/>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10" name="Google Shape;110;p42"/>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 name="Google Shape;111;p4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12" name="Google Shape;112;p4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4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transition>
    <p:wipe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44"/>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300" b="0" i="0" u="none" strike="noStrike" cap="none">
                <a:solidFill>
                  <a:schemeClr val="dk1"/>
                </a:solidFill>
                <a:latin typeface="Calibri"/>
                <a:ea typeface="Calibri"/>
                <a:cs typeface="Calibri"/>
                <a:sym typeface="Calibri"/>
              </a:defRPr>
            </a:lvl9pPr>
          </a:lstStyle>
          <a:p>
            <a:endParaRPr/>
          </a:p>
        </p:txBody>
      </p:sp>
      <p:sp>
        <p:nvSpPr>
          <p:cNvPr id="123" name="Google Shape;123;p44"/>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375"/>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ideo" Target="https://www.youtube.com/embed/d5IMvK0YHTg?feature=oembed" TargetMode="External"/><Relationship Id="rId4" Type="http://schemas.openxmlformats.org/officeDocument/2006/relationships/image" Target="../media/image124.jpeg"/></Relationships>
</file>

<file path=ppt/slides/_rels/slide1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5.wmf"/><Relationship Id="rId4" Type="http://schemas.openxmlformats.org/officeDocument/2006/relationships/oleObject" Target="../embeddings/oleObject1.bin"/></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kubernetes-charts.storage.googleapis.com/"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github.com/dastergon/postmortem-templates/blob/master/templates/postmortem-template-srebook.md"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hyperlink" Target="https://about.gitlab.com/blog/2017/02/10/postmortem-of-database-outage-of-january-31/"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7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m2i-training/ansible-101" TargetMode="External"/><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71719" y="3689252"/>
            <a:ext cx="7772400" cy="1757362"/>
          </a:xfrm>
          <a:prstGeom prst="rect">
            <a:avLst/>
          </a:prstGeom>
          <a:noFill/>
          <a:ln>
            <a:noFill/>
          </a:ln>
        </p:spPr>
        <p:txBody>
          <a:bodyPr spcFirstLastPara="1" wrap="square" lIns="91425" tIns="45700" rIns="91425" bIns="45700" anchor="t" anchorCtr="0">
            <a:normAutofit/>
          </a:bodyPr>
          <a:lstStyle/>
          <a:p>
            <a:pPr algn="ctr"/>
            <a:r>
              <a:rPr lang="en-US" sz="4900" b="1" dirty="0"/>
              <a:t>DevOps culture practices</a:t>
            </a:r>
            <a:endParaRPr lang="en-US" dirty="0"/>
          </a:p>
        </p:txBody>
      </p:sp>
    </p:spTree>
    <p:extLst>
      <p:ext uri="{BB962C8B-B14F-4D97-AF65-F5344CB8AC3E}">
        <p14:creationId xmlns:p14="http://schemas.microsoft.com/office/powerpoint/2010/main" val="422769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378155"/>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400" b="1" kern="1200" dirty="0">
                <a:solidFill>
                  <a:srgbClr val="FFFFFF"/>
                </a:solidFill>
                <a:latin typeface="+mj-lt"/>
                <a:ea typeface="+mj-ea"/>
                <a:cs typeface="+mj-cs"/>
              </a:rPr>
              <a:t>Push/Pull Target Delivery</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D326628-1DEF-4096-A348-1AA5A1ED8A87}"/>
              </a:ext>
            </a:extLst>
          </p:cNvPr>
          <p:cNvPicPr>
            <a:picLocks noChangeAspect="1"/>
          </p:cNvPicPr>
          <p:nvPr/>
        </p:nvPicPr>
        <p:blipFill>
          <a:blip r:embed="rId3"/>
          <a:stretch>
            <a:fillRect/>
          </a:stretch>
        </p:blipFill>
        <p:spPr>
          <a:xfrm>
            <a:off x="572023" y="2374913"/>
            <a:ext cx="7999950" cy="4373530"/>
          </a:xfrm>
          <a:prstGeom prst="rect">
            <a:avLst/>
          </a:prstGeom>
        </p:spPr>
      </p:pic>
    </p:spTree>
    <p:extLst>
      <p:ext uri="{BB962C8B-B14F-4D97-AF65-F5344CB8AC3E}">
        <p14:creationId xmlns:p14="http://schemas.microsoft.com/office/powerpoint/2010/main" val="994984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1526176"/>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SLO and Error Budgets: </a:t>
            </a:r>
            <a:br>
              <a:rPr lang="en-US" sz="3200" b="1" kern="1200" dirty="0">
                <a:solidFill>
                  <a:srgbClr val="FFFFFF"/>
                </a:solidFill>
                <a:latin typeface="+mj-lt"/>
                <a:ea typeface="+mj-ea"/>
                <a:cs typeface="+mj-cs"/>
              </a:rPr>
            </a:b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Tools for Shared Responsibility</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EB5F68DB-C7C7-4A0C-ACC4-46CF6B2BA034}"/>
              </a:ext>
            </a:extLst>
          </p:cNvPr>
          <p:cNvPicPr>
            <a:picLocks noChangeAspect="1"/>
          </p:cNvPicPr>
          <p:nvPr/>
        </p:nvPicPr>
        <p:blipFill>
          <a:blip r:embed="rId3"/>
          <a:stretch>
            <a:fillRect/>
          </a:stretch>
        </p:blipFill>
        <p:spPr>
          <a:xfrm>
            <a:off x="889897" y="2373002"/>
            <a:ext cx="7669006" cy="4484998"/>
          </a:xfrm>
          <a:prstGeom prst="rect">
            <a:avLst/>
          </a:prstGeom>
        </p:spPr>
      </p:pic>
    </p:spTree>
    <p:extLst>
      <p:ext uri="{BB962C8B-B14F-4D97-AF65-F5344CB8AC3E}">
        <p14:creationId xmlns:p14="http://schemas.microsoft.com/office/powerpoint/2010/main" val="6172390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1526176"/>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SLO and Error Budgets: </a:t>
            </a:r>
            <a:br>
              <a:rPr lang="en-US" sz="3200" b="1" kern="1200" dirty="0">
                <a:solidFill>
                  <a:srgbClr val="FFFFFF"/>
                </a:solidFill>
                <a:latin typeface="+mj-lt"/>
                <a:ea typeface="+mj-ea"/>
                <a:cs typeface="+mj-cs"/>
              </a:rPr>
            </a:b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Tools for Shared Responsibility</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2E51FBC3-E3AC-4B72-B278-7C7BF94CD597}"/>
              </a:ext>
            </a:extLst>
          </p:cNvPr>
          <p:cNvPicPr>
            <a:picLocks noChangeAspect="1"/>
          </p:cNvPicPr>
          <p:nvPr/>
        </p:nvPicPr>
        <p:blipFill>
          <a:blip r:embed="rId3"/>
          <a:stretch>
            <a:fillRect/>
          </a:stretch>
        </p:blipFill>
        <p:spPr>
          <a:xfrm>
            <a:off x="1129469" y="2322929"/>
            <a:ext cx="6885062" cy="4535071"/>
          </a:xfrm>
          <a:prstGeom prst="rect">
            <a:avLst/>
          </a:prstGeom>
        </p:spPr>
      </p:pic>
    </p:spTree>
    <p:extLst>
      <p:ext uri="{BB962C8B-B14F-4D97-AF65-F5344CB8AC3E}">
        <p14:creationId xmlns:p14="http://schemas.microsoft.com/office/powerpoint/2010/main" val="10338233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1526176"/>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Toil:</a:t>
            </a:r>
            <a:br>
              <a:rPr lang="en-US" sz="3200" b="1" kern="1200" dirty="0">
                <a:solidFill>
                  <a:srgbClr val="FFFFFF"/>
                </a:solidFill>
                <a:latin typeface="+mj-lt"/>
                <a:ea typeface="+mj-ea"/>
                <a:cs typeface="+mj-cs"/>
              </a:rPr>
            </a:b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 Name For a Problem We’ve All Felt</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Picture 4">
            <a:extLst>
              <a:ext uri="{FF2B5EF4-FFF2-40B4-BE49-F238E27FC236}">
                <a16:creationId xmlns:a16="http://schemas.microsoft.com/office/drawing/2014/main" id="{F83527D2-AA59-48C9-B43B-BECCC699F23B}"/>
              </a:ext>
            </a:extLst>
          </p:cNvPr>
          <p:cNvPicPr>
            <a:picLocks noChangeAspect="1"/>
          </p:cNvPicPr>
          <p:nvPr/>
        </p:nvPicPr>
        <p:blipFill>
          <a:blip r:embed="rId3"/>
          <a:stretch>
            <a:fillRect/>
          </a:stretch>
        </p:blipFill>
        <p:spPr>
          <a:xfrm>
            <a:off x="970450" y="2334030"/>
            <a:ext cx="7203100" cy="4523970"/>
          </a:xfrm>
          <a:prstGeom prst="rect">
            <a:avLst/>
          </a:prstGeom>
        </p:spPr>
      </p:pic>
    </p:spTree>
    <p:extLst>
      <p:ext uri="{BB962C8B-B14F-4D97-AF65-F5344CB8AC3E}">
        <p14:creationId xmlns:p14="http://schemas.microsoft.com/office/powerpoint/2010/main" val="38560014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Toil vs. Engineering Work</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CA120232-46DE-487E-AE1F-218EDB82CF99}"/>
              </a:ext>
            </a:extLst>
          </p:cNvPr>
          <p:cNvPicPr>
            <a:picLocks noChangeAspect="1"/>
          </p:cNvPicPr>
          <p:nvPr/>
        </p:nvPicPr>
        <p:blipFill>
          <a:blip r:embed="rId3"/>
          <a:stretch>
            <a:fillRect/>
          </a:stretch>
        </p:blipFill>
        <p:spPr>
          <a:xfrm>
            <a:off x="17418" y="2525848"/>
            <a:ext cx="9130333" cy="3382583"/>
          </a:xfrm>
          <a:prstGeom prst="rect">
            <a:avLst/>
          </a:prstGeom>
        </p:spPr>
      </p:pic>
    </p:spTree>
    <p:extLst>
      <p:ext uri="{BB962C8B-B14F-4D97-AF65-F5344CB8AC3E}">
        <p14:creationId xmlns:p14="http://schemas.microsoft.com/office/powerpoint/2010/main" val="20910495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Excessive Toil Prevents Fixing the System</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24289E63-D616-48D5-906D-C1C40283195B}"/>
              </a:ext>
            </a:extLst>
          </p:cNvPr>
          <p:cNvPicPr>
            <a:picLocks noChangeAspect="1"/>
          </p:cNvPicPr>
          <p:nvPr/>
        </p:nvPicPr>
        <p:blipFill>
          <a:blip r:embed="rId3"/>
          <a:stretch>
            <a:fillRect/>
          </a:stretch>
        </p:blipFill>
        <p:spPr>
          <a:xfrm>
            <a:off x="421957" y="2320452"/>
            <a:ext cx="8300086" cy="4537548"/>
          </a:xfrm>
          <a:prstGeom prst="rect">
            <a:avLst/>
          </a:prstGeom>
        </p:spPr>
      </p:pic>
    </p:spTree>
    <p:extLst>
      <p:ext uri="{BB962C8B-B14F-4D97-AF65-F5344CB8AC3E}">
        <p14:creationId xmlns:p14="http://schemas.microsoft.com/office/powerpoint/2010/main" val="16400739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709521"/>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Toil is a naturally occurring force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AF46B2F5-3996-44C1-9AD8-3D5A6590129B}"/>
              </a:ext>
            </a:extLst>
          </p:cNvPr>
          <p:cNvPicPr>
            <a:picLocks noChangeAspect="1"/>
          </p:cNvPicPr>
          <p:nvPr/>
        </p:nvPicPr>
        <p:blipFill>
          <a:blip r:embed="rId3"/>
          <a:stretch>
            <a:fillRect/>
          </a:stretch>
        </p:blipFill>
        <p:spPr>
          <a:xfrm>
            <a:off x="16890" y="2982352"/>
            <a:ext cx="9114021" cy="2926080"/>
          </a:xfrm>
          <a:prstGeom prst="rect">
            <a:avLst/>
          </a:prstGeom>
        </p:spPr>
      </p:pic>
    </p:spTree>
    <p:extLst>
      <p:ext uri="{BB962C8B-B14F-4D97-AF65-F5344CB8AC3E}">
        <p14:creationId xmlns:p14="http://schemas.microsoft.com/office/powerpoint/2010/main" val="3252951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709521"/>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Where to start?</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985D611C-76E5-4348-9172-55BAD03A0816}"/>
              </a:ext>
            </a:extLst>
          </p:cNvPr>
          <p:cNvPicPr>
            <a:picLocks noChangeAspect="1"/>
          </p:cNvPicPr>
          <p:nvPr/>
        </p:nvPicPr>
        <p:blipFill>
          <a:blip r:embed="rId3"/>
          <a:stretch>
            <a:fillRect/>
          </a:stretch>
        </p:blipFill>
        <p:spPr>
          <a:xfrm>
            <a:off x="27534" y="2645762"/>
            <a:ext cx="9116466" cy="3504542"/>
          </a:xfrm>
          <a:prstGeom prst="rect">
            <a:avLst/>
          </a:prstGeom>
        </p:spPr>
      </p:pic>
    </p:spTree>
    <p:extLst>
      <p:ext uri="{BB962C8B-B14F-4D97-AF65-F5344CB8AC3E}">
        <p14:creationId xmlns:p14="http://schemas.microsoft.com/office/powerpoint/2010/main" val="12193993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1973275"/>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600" b="1" kern="1200" dirty="0">
                <a:solidFill>
                  <a:srgbClr val="FFFFFF"/>
                </a:solidFill>
                <a:latin typeface="+mj-lt"/>
                <a:ea typeface="+mj-ea"/>
                <a:cs typeface="+mj-cs"/>
              </a:rPr>
              <a:t>Your people are expensive</a:t>
            </a:r>
            <a:br>
              <a:rPr lang="en-US" sz="3600" b="1" kern="1200" dirty="0">
                <a:solidFill>
                  <a:srgbClr val="FFFFFF"/>
                </a:solidFill>
                <a:latin typeface="+mj-lt"/>
                <a:ea typeface="+mj-ea"/>
                <a:cs typeface="+mj-cs"/>
              </a:rPr>
            </a:br>
            <a:br>
              <a:rPr lang="en-US" sz="3600" b="1" kern="1200" dirty="0">
                <a:solidFill>
                  <a:srgbClr val="FFFFFF"/>
                </a:solidFill>
                <a:latin typeface="+mj-lt"/>
                <a:ea typeface="+mj-ea"/>
                <a:cs typeface="+mj-cs"/>
              </a:rPr>
            </a:br>
            <a:r>
              <a:rPr lang="en-US" sz="3600" b="1" kern="1200" dirty="0">
                <a:solidFill>
                  <a:srgbClr val="FFFFFF"/>
                </a:solidFill>
                <a:latin typeface="+mj-lt"/>
                <a:ea typeface="+mj-ea"/>
                <a:cs typeface="+mj-cs"/>
              </a:rPr>
              <a:t>stay out of their way!</a:t>
            </a:r>
            <a:br>
              <a:rPr lang="en-US" sz="3200" b="1" kern="1200" dirty="0">
                <a:solidFill>
                  <a:srgbClr val="FFFFFF"/>
                </a:solidFill>
                <a:latin typeface="+mj-lt"/>
                <a:ea typeface="+mj-ea"/>
                <a:cs typeface="+mj-cs"/>
              </a:rPr>
            </a:br>
            <a:endParaRPr lang="en-US" sz="32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B0B582CD-54E4-407D-BB07-2E24F95D3613}"/>
              </a:ext>
            </a:extLst>
          </p:cNvPr>
          <p:cNvPicPr>
            <a:picLocks noChangeAspect="1"/>
          </p:cNvPicPr>
          <p:nvPr/>
        </p:nvPicPr>
        <p:blipFill>
          <a:blip r:embed="rId3"/>
          <a:stretch>
            <a:fillRect/>
          </a:stretch>
        </p:blipFill>
        <p:spPr>
          <a:xfrm>
            <a:off x="0" y="2553778"/>
            <a:ext cx="9134936" cy="4087618"/>
          </a:xfrm>
          <a:prstGeom prst="rect">
            <a:avLst/>
          </a:prstGeom>
        </p:spPr>
      </p:pic>
    </p:spTree>
    <p:extLst>
      <p:ext uri="{BB962C8B-B14F-4D97-AF65-F5344CB8AC3E}">
        <p14:creationId xmlns:p14="http://schemas.microsoft.com/office/powerpoint/2010/main" val="13339480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1526176"/>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600" b="1" kern="1200" dirty="0">
                <a:solidFill>
                  <a:srgbClr val="FFFFFF"/>
                </a:solidFill>
                <a:latin typeface="+mj-lt"/>
                <a:ea typeface="+mj-ea"/>
                <a:cs typeface="+mj-cs"/>
              </a:rPr>
              <a:t>Ticket queues:</a:t>
            </a:r>
            <a:br>
              <a:rPr lang="en-US" sz="3600" b="1" kern="1200" dirty="0">
                <a:solidFill>
                  <a:srgbClr val="FFFFFF"/>
                </a:solidFill>
                <a:latin typeface="+mj-lt"/>
                <a:ea typeface="+mj-ea"/>
                <a:cs typeface="+mj-cs"/>
              </a:rPr>
            </a:br>
            <a:br>
              <a:rPr lang="en-US" sz="3600" b="1" kern="1200" dirty="0">
                <a:solidFill>
                  <a:srgbClr val="FFFFFF"/>
                </a:solidFill>
                <a:latin typeface="+mj-lt"/>
                <a:ea typeface="+mj-ea"/>
                <a:cs typeface="+mj-cs"/>
              </a:rPr>
            </a:br>
            <a:r>
              <a:rPr lang="en-US" sz="3600" b="1" kern="1200" dirty="0">
                <a:solidFill>
                  <a:srgbClr val="FFFFFF"/>
                </a:solidFill>
                <a:latin typeface="+mj-lt"/>
                <a:ea typeface="+mj-ea"/>
                <a:cs typeface="+mj-cs"/>
              </a:rPr>
              <a:t>Interruptions, waiting, and toil</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D04D5FC7-57BA-48F5-820A-E87B9724F11D}"/>
              </a:ext>
            </a:extLst>
          </p:cNvPr>
          <p:cNvPicPr>
            <a:picLocks noChangeAspect="1"/>
          </p:cNvPicPr>
          <p:nvPr/>
        </p:nvPicPr>
        <p:blipFill>
          <a:blip r:embed="rId3"/>
          <a:stretch>
            <a:fillRect/>
          </a:stretch>
        </p:blipFill>
        <p:spPr>
          <a:xfrm>
            <a:off x="786933" y="2388551"/>
            <a:ext cx="7570133" cy="4154651"/>
          </a:xfrm>
          <a:prstGeom prst="rect">
            <a:avLst/>
          </a:prstGeom>
        </p:spPr>
      </p:pic>
      <p:pic>
        <p:nvPicPr>
          <p:cNvPr id="5" name="Picture 4">
            <a:extLst>
              <a:ext uri="{FF2B5EF4-FFF2-40B4-BE49-F238E27FC236}">
                <a16:creationId xmlns:a16="http://schemas.microsoft.com/office/drawing/2014/main" id="{D93D4078-536F-40E8-95DE-95C10C6D48AE}"/>
              </a:ext>
            </a:extLst>
          </p:cNvPr>
          <p:cNvPicPr>
            <a:picLocks noChangeAspect="1"/>
          </p:cNvPicPr>
          <p:nvPr/>
        </p:nvPicPr>
        <p:blipFill>
          <a:blip r:embed="rId4"/>
          <a:stretch>
            <a:fillRect/>
          </a:stretch>
        </p:blipFill>
        <p:spPr>
          <a:xfrm>
            <a:off x="939923" y="2430754"/>
            <a:ext cx="7036459" cy="3628851"/>
          </a:xfrm>
          <a:prstGeom prst="rect">
            <a:avLst/>
          </a:prstGeom>
        </p:spPr>
      </p:pic>
      <p:pic>
        <p:nvPicPr>
          <p:cNvPr id="6" name="Picture 5">
            <a:extLst>
              <a:ext uri="{FF2B5EF4-FFF2-40B4-BE49-F238E27FC236}">
                <a16:creationId xmlns:a16="http://schemas.microsoft.com/office/drawing/2014/main" id="{3A0B6489-9C53-47F2-A315-101AAAC67E44}"/>
              </a:ext>
            </a:extLst>
          </p:cNvPr>
          <p:cNvPicPr>
            <a:picLocks noChangeAspect="1"/>
          </p:cNvPicPr>
          <p:nvPr/>
        </p:nvPicPr>
        <p:blipFill>
          <a:blip r:embed="rId5"/>
          <a:stretch>
            <a:fillRect/>
          </a:stretch>
        </p:blipFill>
        <p:spPr>
          <a:xfrm>
            <a:off x="2344289" y="2392541"/>
            <a:ext cx="4677428" cy="714475"/>
          </a:xfrm>
          <a:prstGeom prst="rect">
            <a:avLst/>
          </a:prstGeom>
        </p:spPr>
      </p:pic>
    </p:spTree>
    <p:extLst>
      <p:ext uri="{BB962C8B-B14F-4D97-AF65-F5344CB8AC3E}">
        <p14:creationId xmlns:p14="http://schemas.microsoft.com/office/powerpoint/2010/main" val="195080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Super easy to get started</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A15EB36C-8E7B-4ADE-BB3B-BF32211360B8}"/>
              </a:ext>
            </a:extLst>
          </p:cNvPr>
          <p:cNvPicPr>
            <a:picLocks noChangeAspect="1"/>
          </p:cNvPicPr>
          <p:nvPr/>
        </p:nvPicPr>
        <p:blipFill>
          <a:blip r:embed="rId3"/>
          <a:stretch>
            <a:fillRect/>
          </a:stretch>
        </p:blipFill>
        <p:spPr>
          <a:xfrm>
            <a:off x="0" y="3067917"/>
            <a:ext cx="9144000" cy="2695841"/>
          </a:xfrm>
          <a:prstGeom prst="rect">
            <a:avLst/>
          </a:prstGeom>
        </p:spPr>
      </p:pic>
    </p:spTree>
    <p:extLst>
      <p:ext uri="{BB962C8B-B14F-4D97-AF65-F5344CB8AC3E}">
        <p14:creationId xmlns:p14="http://schemas.microsoft.com/office/powerpoint/2010/main" val="951115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378155"/>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400" b="1" kern="1200" dirty="0">
                <a:solidFill>
                  <a:srgbClr val="FFFFFF"/>
                </a:solidFill>
                <a:latin typeface="+mj-lt"/>
                <a:ea typeface="+mj-ea"/>
                <a:cs typeface="+mj-cs"/>
              </a:rPr>
              <a:t>Push/Pull Target Delivery</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BB044A7-183D-44C7-A803-80B3DF6ECE51}"/>
              </a:ext>
            </a:extLst>
          </p:cNvPr>
          <p:cNvPicPr>
            <a:picLocks noChangeAspect="1"/>
          </p:cNvPicPr>
          <p:nvPr/>
        </p:nvPicPr>
        <p:blipFill>
          <a:blip r:embed="rId3"/>
          <a:stretch>
            <a:fillRect/>
          </a:stretch>
        </p:blipFill>
        <p:spPr>
          <a:xfrm>
            <a:off x="0" y="2708285"/>
            <a:ext cx="9144000" cy="3523447"/>
          </a:xfrm>
          <a:prstGeom prst="rect">
            <a:avLst/>
          </a:prstGeom>
        </p:spPr>
      </p:pic>
    </p:spTree>
    <p:extLst>
      <p:ext uri="{BB962C8B-B14F-4D97-AF65-F5344CB8AC3E}">
        <p14:creationId xmlns:p14="http://schemas.microsoft.com/office/powerpoint/2010/main" val="5082080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Where to focus</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Picture 4">
            <a:extLst>
              <a:ext uri="{FF2B5EF4-FFF2-40B4-BE49-F238E27FC236}">
                <a16:creationId xmlns:a16="http://schemas.microsoft.com/office/drawing/2014/main" id="{D8169F6E-8226-4C82-8690-1A8DBB1784A1}"/>
              </a:ext>
            </a:extLst>
          </p:cNvPr>
          <p:cNvPicPr>
            <a:picLocks noChangeAspect="1"/>
          </p:cNvPicPr>
          <p:nvPr/>
        </p:nvPicPr>
        <p:blipFill>
          <a:blip r:embed="rId3"/>
          <a:stretch>
            <a:fillRect/>
          </a:stretch>
        </p:blipFill>
        <p:spPr>
          <a:xfrm>
            <a:off x="-13604" y="2353654"/>
            <a:ext cx="9130397" cy="3531758"/>
          </a:xfrm>
          <a:prstGeom prst="rect">
            <a:avLst/>
          </a:prstGeom>
        </p:spPr>
      </p:pic>
    </p:spTree>
    <p:extLst>
      <p:ext uri="{BB962C8B-B14F-4D97-AF65-F5344CB8AC3E}">
        <p14:creationId xmlns:p14="http://schemas.microsoft.com/office/powerpoint/2010/main" val="20842089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fontScale="90000"/>
          </a:bodyPr>
          <a:lstStyle/>
          <a:p>
            <a:pPr algn="ctr">
              <a:spcBef>
                <a:spcPct val="0"/>
              </a:spcBef>
              <a:buClr>
                <a:schemeClr val="dk1"/>
              </a:buClr>
              <a:buSzPts val="3300"/>
            </a:pPr>
            <a:r>
              <a:rPr lang="en-US" sz="2800" b="1" kern="1200" dirty="0">
                <a:solidFill>
                  <a:schemeClr val="bg1"/>
                </a:solidFill>
                <a:latin typeface="+mj-lt"/>
                <a:ea typeface="+mj-ea"/>
                <a:cs typeface="+mj-cs"/>
              </a:rPr>
              <a:t>Self-Service Operations Design Pattern (in a nutshell)</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24D2BAFD-F442-4F17-94C0-CDE2332AE108}"/>
              </a:ext>
            </a:extLst>
          </p:cNvPr>
          <p:cNvPicPr>
            <a:picLocks noChangeAspect="1"/>
          </p:cNvPicPr>
          <p:nvPr/>
        </p:nvPicPr>
        <p:blipFill>
          <a:blip r:embed="rId3"/>
          <a:stretch>
            <a:fillRect/>
          </a:stretch>
        </p:blipFill>
        <p:spPr>
          <a:xfrm>
            <a:off x="0" y="1892013"/>
            <a:ext cx="9144000" cy="3841270"/>
          </a:xfrm>
          <a:prstGeom prst="rect">
            <a:avLst/>
          </a:prstGeom>
        </p:spPr>
      </p:pic>
    </p:spTree>
    <p:extLst>
      <p:ext uri="{BB962C8B-B14F-4D97-AF65-F5344CB8AC3E}">
        <p14:creationId xmlns:p14="http://schemas.microsoft.com/office/powerpoint/2010/main" val="365143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Self-Service is ultimately about user experience</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89774DA0-2CD1-4E8E-A50D-363EBF5A3377}"/>
              </a:ext>
            </a:extLst>
          </p:cNvPr>
          <p:cNvPicPr>
            <a:picLocks noChangeAspect="1"/>
          </p:cNvPicPr>
          <p:nvPr/>
        </p:nvPicPr>
        <p:blipFill>
          <a:blip r:embed="rId3"/>
          <a:stretch>
            <a:fillRect/>
          </a:stretch>
        </p:blipFill>
        <p:spPr>
          <a:xfrm>
            <a:off x="24747" y="2285361"/>
            <a:ext cx="9094506" cy="3282923"/>
          </a:xfrm>
          <a:prstGeom prst="rect">
            <a:avLst/>
          </a:prstGeom>
        </p:spPr>
      </p:pic>
    </p:spTree>
    <p:extLst>
      <p:ext uri="{BB962C8B-B14F-4D97-AF65-F5344CB8AC3E}">
        <p14:creationId xmlns:p14="http://schemas.microsoft.com/office/powerpoint/2010/main" val="26166274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“Do it, do it again, then do it again.”</a:t>
            </a:r>
          </a:p>
        </p:txBody>
      </p:sp>
      <p:pic>
        <p:nvPicPr>
          <p:cNvPr id="3" name="Picture 2" descr="A close up of text on a white background&#10;&#10;Description automatically generated">
            <a:extLst>
              <a:ext uri="{FF2B5EF4-FFF2-40B4-BE49-F238E27FC236}">
                <a16:creationId xmlns:a16="http://schemas.microsoft.com/office/drawing/2014/main" id="{56E62D61-379B-4F7C-BF7A-857E21BBCD08}"/>
              </a:ext>
            </a:extLst>
          </p:cNvPr>
          <p:cNvPicPr>
            <a:picLocks noChangeAspect="1"/>
          </p:cNvPicPr>
          <p:nvPr/>
        </p:nvPicPr>
        <p:blipFill>
          <a:blip r:embed="rId3"/>
          <a:stretch>
            <a:fillRect/>
          </a:stretch>
        </p:blipFill>
        <p:spPr>
          <a:xfrm>
            <a:off x="522046" y="1866964"/>
            <a:ext cx="8099908" cy="4394199"/>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9" name="Picture 8">
            <a:extLst>
              <a:ext uri="{FF2B5EF4-FFF2-40B4-BE49-F238E27FC236}">
                <a16:creationId xmlns:a16="http://schemas.microsoft.com/office/drawing/2014/main" id="{80B8769B-14FB-4963-A0D9-CDF8A69BF829}"/>
              </a:ext>
            </a:extLst>
          </p:cNvPr>
          <p:cNvPicPr>
            <a:picLocks noChangeAspect="1"/>
          </p:cNvPicPr>
          <p:nvPr/>
        </p:nvPicPr>
        <p:blipFill>
          <a:blip r:embed="rId4"/>
          <a:stretch>
            <a:fillRect/>
          </a:stretch>
        </p:blipFill>
        <p:spPr>
          <a:xfrm>
            <a:off x="1421793" y="1428955"/>
            <a:ext cx="6982799" cy="457264"/>
          </a:xfrm>
          <a:prstGeom prst="rect">
            <a:avLst/>
          </a:prstGeom>
        </p:spPr>
      </p:pic>
    </p:spTree>
    <p:extLst>
      <p:ext uri="{BB962C8B-B14F-4D97-AF65-F5344CB8AC3E}">
        <p14:creationId xmlns:p14="http://schemas.microsoft.com/office/powerpoint/2010/main" val="259896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“I could fix it, but I can’t get to it.”</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Picture 4">
            <a:extLst>
              <a:ext uri="{FF2B5EF4-FFF2-40B4-BE49-F238E27FC236}">
                <a16:creationId xmlns:a16="http://schemas.microsoft.com/office/drawing/2014/main" id="{FE661161-9552-4965-9908-CC69EC9FCC21}"/>
              </a:ext>
            </a:extLst>
          </p:cNvPr>
          <p:cNvPicPr>
            <a:picLocks noChangeAspect="1"/>
          </p:cNvPicPr>
          <p:nvPr/>
        </p:nvPicPr>
        <p:blipFill>
          <a:blip r:embed="rId3"/>
          <a:stretch>
            <a:fillRect/>
          </a:stretch>
        </p:blipFill>
        <p:spPr>
          <a:xfrm>
            <a:off x="-1" y="2090549"/>
            <a:ext cx="9143999" cy="3367581"/>
          </a:xfrm>
          <a:prstGeom prst="rect">
            <a:avLst/>
          </a:prstGeom>
        </p:spPr>
      </p:pic>
    </p:spTree>
    <p:extLst>
      <p:ext uri="{BB962C8B-B14F-4D97-AF65-F5344CB8AC3E}">
        <p14:creationId xmlns:p14="http://schemas.microsoft.com/office/powerpoint/2010/main" val="63042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“I’m an expert, I don’t read the wiki.”</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5DE9A719-3C17-4083-846E-B0CC9FFC954A}"/>
              </a:ext>
            </a:extLst>
          </p:cNvPr>
          <p:cNvPicPr>
            <a:picLocks noChangeAspect="1"/>
          </p:cNvPicPr>
          <p:nvPr/>
        </p:nvPicPr>
        <p:blipFill>
          <a:blip r:embed="rId3"/>
          <a:stretch>
            <a:fillRect/>
          </a:stretch>
        </p:blipFill>
        <p:spPr>
          <a:xfrm>
            <a:off x="0" y="1714261"/>
            <a:ext cx="9117807" cy="4770946"/>
          </a:xfrm>
          <a:prstGeom prst="rect">
            <a:avLst/>
          </a:prstGeom>
        </p:spPr>
      </p:pic>
    </p:spTree>
    <p:extLst>
      <p:ext uri="{BB962C8B-B14F-4D97-AF65-F5344CB8AC3E}">
        <p14:creationId xmlns:p14="http://schemas.microsoft.com/office/powerpoint/2010/main" val="20335218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“Known issue… doesn’t get permanent fix”</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499C90B7-F987-4B78-915A-9E35E8BA1A93}"/>
              </a:ext>
            </a:extLst>
          </p:cNvPr>
          <p:cNvPicPr>
            <a:picLocks noChangeAspect="1"/>
          </p:cNvPicPr>
          <p:nvPr/>
        </p:nvPicPr>
        <p:blipFill>
          <a:blip r:embed="rId3"/>
          <a:stretch>
            <a:fillRect/>
          </a:stretch>
        </p:blipFill>
        <p:spPr>
          <a:xfrm>
            <a:off x="0" y="1603704"/>
            <a:ext cx="9081096" cy="5112980"/>
          </a:xfrm>
          <a:prstGeom prst="rect">
            <a:avLst/>
          </a:prstGeom>
        </p:spPr>
      </p:pic>
    </p:spTree>
    <p:extLst>
      <p:ext uri="{BB962C8B-B14F-4D97-AF65-F5344CB8AC3E}">
        <p14:creationId xmlns:p14="http://schemas.microsoft.com/office/powerpoint/2010/main" val="10067054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a:solidFill>
                  <a:schemeClr val="bg1"/>
                </a:solidFill>
                <a:latin typeface="+mj-lt"/>
                <a:ea typeface="+mj-ea"/>
                <a:cs typeface="+mj-cs"/>
              </a:rPr>
              <a:t>Avoid culture of heros</a:t>
            </a:r>
          </a:p>
        </p:txBody>
      </p:sp>
      <p:pic>
        <p:nvPicPr>
          <p:cNvPr id="3" name="Picture 2">
            <a:extLst>
              <a:ext uri="{FF2B5EF4-FFF2-40B4-BE49-F238E27FC236}">
                <a16:creationId xmlns:a16="http://schemas.microsoft.com/office/drawing/2014/main" id="{B925DFF8-143B-4487-A1E9-9839FAF5A91F}"/>
              </a:ext>
            </a:extLst>
          </p:cNvPr>
          <p:cNvPicPr>
            <a:picLocks noChangeAspect="1"/>
          </p:cNvPicPr>
          <p:nvPr/>
        </p:nvPicPr>
        <p:blipFill>
          <a:blip r:embed="rId3"/>
          <a:stretch>
            <a:fillRect/>
          </a:stretch>
        </p:blipFill>
        <p:spPr>
          <a:xfrm>
            <a:off x="666044" y="1675227"/>
            <a:ext cx="7811910" cy="4394199"/>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4498659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D41CCBED-E4E1-4997-A072-94D325AE3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599"/>
            <a:ext cx="9144000" cy="62484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603504" y="5434228"/>
            <a:ext cx="7980565" cy="775845"/>
          </a:xfrm>
          <a:prstGeom prst="rect">
            <a:avLst/>
          </a:prstGeom>
        </p:spPr>
        <p:txBody>
          <a:bodyPr spcFirstLastPara="1" vert="horz" lIns="91440" tIns="45720" rIns="91440" bIns="45720" rtlCol="0" anchor="ctr" anchorCtr="0">
            <a:normAutofit/>
          </a:bodyPr>
          <a:lstStyle/>
          <a:p>
            <a:pPr>
              <a:spcBef>
                <a:spcPct val="0"/>
              </a:spcBef>
              <a:buClr>
                <a:schemeClr val="dk1"/>
              </a:buClr>
              <a:buSzPts val="3300"/>
            </a:pPr>
            <a:r>
              <a:rPr lang="en-US" sz="2900" b="1" kern="1200">
                <a:solidFill>
                  <a:srgbClr val="FFFFFF"/>
                </a:solidFill>
                <a:latin typeface="+mj-lt"/>
                <a:ea typeface="+mj-ea"/>
                <a:cs typeface="+mj-cs"/>
              </a:rPr>
              <a:t>Recap: Make Tomorrow Better Than Today</a:t>
            </a:r>
          </a:p>
        </p:txBody>
      </p:sp>
      <p:pic>
        <p:nvPicPr>
          <p:cNvPr id="193" name="Picture 192">
            <a:extLst>
              <a:ext uri="{FF2B5EF4-FFF2-40B4-BE49-F238E27FC236}">
                <a16:creationId xmlns:a16="http://schemas.microsoft.com/office/drawing/2014/main" id="{227F50A4-96DC-44F7-8805-D1713FA4CA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45716" b="33968"/>
          <a:stretch/>
        </p:blipFill>
        <p:spPr>
          <a:xfrm flipV="1">
            <a:off x="0" y="4030580"/>
            <a:ext cx="9144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94" name="Rectangle 193">
            <a:extLst>
              <a:ext uri="{FF2B5EF4-FFF2-40B4-BE49-F238E27FC236}">
                <a16:creationId xmlns:a16="http://schemas.microsoft.com/office/drawing/2014/main" id="{7657922F-06FC-4A81-9EC2-4047535D1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41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F84809-CECF-4829-8BDB-4EB240E6AE19}"/>
              </a:ext>
            </a:extLst>
          </p:cNvPr>
          <p:cNvPicPr>
            <a:picLocks noChangeAspect="1"/>
          </p:cNvPicPr>
          <p:nvPr/>
        </p:nvPicPr>
        <p:blipFill>
          <a:blip r:embed="rId4"/>
          <a:stretch>
            <a:fillRect/>
          </a:stretch>
        </p:blipFill>
        <p:spPr>
          <a:xfrm>
            <a:off x="269574" y="0"/>
            <a:ext cx="8602565" cy="4193750"/>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4226718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Case study</a:t>
            </a:r>
          </a:p>
        </p:txBody>
      </p:sp>
    </p:spTree>
    <p:extLst>
      <p:ext uri="{BB962C8B-B14F-4D97-AF65-F5344CB8AC3E}">
        <p14:creationId xmlns:p14="http://schemas.microsoft.com/office/powerpoint/2010/main" val="1112281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1117266"/>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800" b="1" kern="1200" dirty="0">
                <a:solidFill>
                  <a:srgbClr val="FFFFFF"/>
                </a:solidFill>
                <a:latin typeface="+mj-lt"/>
                <a:ea typeface="+mj-ea"/>
                <a:cs typeface="+mj-cs"/>
              </a:rPr>
              <a:t>Continuous Configuration Automation (CCA) Tools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10CB50B-56A8-44DF-9A11-29256A51C2C3}"/>
              </a:ext>
            </a:extLst>
          </p:cNvPr>
          <p:cNvPicPr>
            <a:picLocks noChangeAspect="1"/>
          </p:cNvPicPr>
          <p:nvPr/>
        </p:nvPicPr>
        <p:blipFill>
          <a:blip r:embed="rId3"/>
          <a:stretch>
            <a:fillRect/>
          </a:stretch>
        </p:blipFill>
        <p:spPr>
          <a:xfrm>
            <a:off x="-1" y="2730499"/>
            <a:ext cx="9144000" cy="3784015"/>
          </a:xfrm>
          <a:prstGeom prst="rect">
            <a:avLst/>
          </a:prstGeom>
        </p:spPr>
      </p:pic>
    </p:spTree>
    <p:extLst>
      <p:ext uri="{BB962C8B-B14F-4D97-AF65-F5344CB8AC3E}">
        <p14:creationId xmlns:p14="http://schemas.microsoft.com/office/powerpoint/2010/main" val="3524898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1526176"/>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Real-World DevOps Experiences from a 165-year Old Bank</a:t>
            </a: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r>
              <a:rPr lang="en-US" sz="3200" b="1" kern="1200" dirty="0">
                <a:solidFill>
                  <a:srgbClr val="FFFFFF"/>
                </a:solidFill>
                <a:latin typeface="+mj-lt"/>
                <a:ea typeface="+mj-ea"/>
                <a:cs typeface="+mj-cs"/>
              </a:rPr>
              <a:t>Standard Chartered Bank</a:t>
            </a:r>
            <a:endParaRPr lang="en-US" sz="28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Online Media 2" title="Real-World DevOps Experiences from a 165-year Old Bank - Standard Chartered Bank">
            <a:hlinkClick r:id="" action="ppaction://media"/>
            <a:extLst>
              <a:ext uri="{FF2B5EF4-FFF2-40B4-BE49-F238E27FC236}">
                <a16:creationId xmlns:a16="http://schemas.microsoft.com/office/drawing/2014/main" id="{5B3522BC-1F00-4FF8-9EF9-180DB8874E07}"/>
              </a:ext>
            </a:extLst>
          </p:cNvPr>
          <p:cNvPicPr>
            <a:picLocks noRot="1" noChangeAspect="1"/>
          </p:cNvPicPr>
          <p:nvPr>
            <a:videoFile r:link="rId1"/>
          </p:nvPr>
        </p:nvPicPr>
        <p:blipFill>
          <a:blip r:embed="rId4"/>
          <a:stretch>
            <a:fillRect/>
          </a:stretch>
        </p:blipFill>
        <p:spPr>
          <a:xfrm>
            <a:off x="825985" y="2265286"/>
            <a:ext cx="7492030" cy="3985389"/>
          </a:xfrm>
          <a:prstGeom prst="rect">
            <a:avLst/>
          </a:prstGeom>
        </p:spPr>
      </p:pic>
    </p:spTree>
    <p:extLst>
      <p:ext uri="{BB962C8B-B14F-4D97-AF65-F5344CB8AC3E}">
        <p14:creationId xmlns:p14="http://schemas.microsoft.com/office/powerpoint/2010/main" val="41653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1526176"/>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Real-World DevOps Experiences from a 165-year Old Bank</a:t>
            </a: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r>
              <a:rPr lang="en-US" sz="3200" b="1" kern="1200" dirty="0">
                <a:solidFill>
                  <a:srgbClr val="FFFFFF"/>
                </a:solidFill>
                <a:latin typeface="+mj-lt"/>
                <a:ea typeface="+mj-ea"/>
                <a:cs typeface="+mj-cs"/>
              </a:rPr>
              <a:t>Standard Chartered Bank</a:t>
            </a:r>
            <a:endParaRPr lang="en-US" sz="28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A30936E6-BE5F-4C36-BC79-29857ABEE8F6}"/>
              </a:ext>
            </a:extLst>
          </p:cNvPr>
          <p:cNvPicPr>
            <a:picLocks noChangeAspect="1"/>
          </p:cNvPicPr>
          <p:nvPr/>
        </p:nvPicPr>
        <p:blipFill>
          <a:blip r:embed="rId3"/>
          <a:stretch>
            <a:fillRect/>
          </a:stretch>
        </p:blipFill>
        <p:spPr>
          <a:xfrm>
            <a:off x="27288" y="2265286"/>
            <a:ext cx="9089424" cy="4635727"/>
          </a:xfrm>
          <a:prstGeom prst="rect">
            <a:avLst/>
          </a:prstGeom>
        </p:spPr>
      </p:pic>
    </p:spTree>
    <p:extLst>
      <p:ext uri="{BB962C8B-B14F-4D97-AF65-F5344CB8AC3E}">
        <p14:creationId xmlns:p14="http://schemas.microsoft.com/office/powerpoint/2010/main" val="11907052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latin typeface="+mn-lt"/>
              </a:rPr>
              <a:t>Practical Alerting from </a:t>
            </a:r>
            <a:br>
              <a:rPr lang="en-US" b="1" dirty="0">
                <a:latin typeface="+mn-lt"/>
              </a:rPr>
            </a:br>
            <a:r>
              <a:rPr lang="en-US" b="1" dirty="0">
                <a:latin typeface="+mn-lt"/>
              </a:rPr>
              <a:t>Time-Series Data</a:t>
            </a:r>
            <a:endParaRPr lang="en-US" sz="4400" b="1" dirty="0">
              <a:latin typeface="+mn-lt"/>
            </a:endParaRPr>
          </a:p>
        </p:txBody>
      </p:sp>
    </p:spTree>
    <p:extLst>
      <p:ext uri="{BB962C8B-B14F-4D97-AF65-F5344CB8AC3E}">
        <p14:creationId xmlns:p14="http://schemas.microsoft.com/office/powerpoint/2010/main" val="41556065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a:solidFill>
                  <a:schemeClr val="bg1"/>
                </a:solidFill>
                <a:latin typeface="+mj-lt"/>
                <a:ea typeface="+mj-ea"/>
                <a:cs typeface="+mj-cs"/>
              </a:rPr>
              <a:t>“The Happy Developer”</a:t>
            </a:r>
          </a:p>
        </p:txBody>
      </p:sp>
      <p:pic>
        <p:nvPicPr>
          <p:cNvPr id="2" name="Picture 1">
            <a:extLst>
              <a:ext uri="{FF2B5EF4-FFF2-40B4-BE49-F238E27FC236}">
                <a16:creationId xmlns:a16="http://schemas.microsoft.com/office/drawing/2014/main" id="{8DAA1DDD-5F16-4698-9CBF-7C6DF1C19DD1}"/>
              </a:ext>
            </a:extLst>
          </p:cNvPr>
          <p:cNvPicPr>
            <a:picLocks noChangeAspect="1"/>
          </p:cNvPicPr>
          <p:nvPr/>
        </p:nvPicPr>
        <p:blipFill>
          <a:blip r:embed="rId3"/>
          <a:stretch>
            <a:fillRect/>
          </a:stretch>
        </p:blipFill>
        <p:spPr>
          <a:xfrm>
            <a:off x="-1" y="1956786"/>
            <a:ext cx="9003391" cy="4096542"/>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974951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92" name="Rectangle 1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Disaster Strikes</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D49CC965-8E96-4387-8439-6DB0C1AAB078}"/>
              </a:ext>
            </a:extLst>
          </p:cNvPr>
          <p:cNvPicPr>
            <a:picLocks noChangeAspect="1"/>
          </p:cNvPicPr>
          <p:nvPr/>
        </p:nvPicPr>
        <p:blipFill>
          <a:blip r:embed="rId3"/>
          <a:stretch>
            <a:fillRect/>
          </a:stretch>
        </p:blipFill>
        <p:spPr>
          <a:xfrm>
            <a:off x="99388" y="2049323"/>
            <a:ext cx="8945223" cy="3820058"/>
          </a:xfrm>
          <a:prstGeom prst="rect">
            <a:avLst/>
          </a:prstGeom>
        </p:spPr>
      </p:pic>
    </p:spTree>
    <p:extLst>
      <p:ext uri="{BB962C8B-B14F-4D97-AF65-F5344CB8AC3E}">
        <p14:creationId xmlns:p14="http://schemas.microsoft.com/office/powerpoint/2010/main" val="694403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Logging vs Monitoring</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6791773E-793B-4EF4-9666-CBC97918EB69}"/>
              </a:ext>
            </a:extLst>
          </p:cNvPr>
          <p:cNvPicPr>
            <a:picLocks noChangeAspect="1"/>
          </p:cNvPicPr>
          <p:nvPr/>
        </p:nvPicPr>
        <p:blipFill>
          <a:blip r:embed="rId3"/>
          <a:stretch>
            <a:fillRect/>
          </a:stretch>
        </p:blipFill>
        <p:spPr>
          <a:xfrm>
            <a:off x="0" y="2545887"/>
            <a:ext cx="9059539" cy="4248743"/>
          </a:xfrm>
          <a:prstGeom prst="rect">
            <a:avLst/>
          </a:prstGeom>
        </p:spPr>
      </p:pic>
    </p:spTree>
    <p:extLst>
      <p:ext uri="{BB962C8B-B14F-4D97-AF65-F5344CB8AC3E}">
        <p14:creationId xmlns:p14="http://schemas.microsoft.com/office/powerpoint/2010/main" val="17902550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pic>
        <p:nvPicPr>
          <p:cNvPr id="2" name="Picture 1">
            <a:extLst>
              <a:ext uri="{FF2B5EF4-FFF2-40B4-BE49-F238E27FC236}">
                <a16:creationId xmlns:a16="http://schemas.microsoft.com/office/drawing/2014/main" id="{A27BBBA0-EABB-43FC-B89F-16BFA3515381}"/>
              </a:ext>
            </a:extLst>
          </p:cNvPr>
          <p:cNvPicPr>
            <a:picLocks noChangeAspect="1"/>
          </p:cNvPicPr>
          <p:nvPr/>
        </p:nvPicPr>
        <p:blipFill>
          <a:blip r:embed="rId3"/>
          <a:stretch>
            <a:fillRect/>
          </a:stretch>
        </p:blipFill>
        <p:spPr>
          <a:xfrm>
            <a:off x="147546" y="1092645"/>
            <a:ext cx="8848907" cy="4977510"/>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0782387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Why Monitoring?</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45ED8C33-C982-4150-A495-7734A9CE7FCC}"/>
              </a:ext>
            </a:extLst>
          </p:cNvPr>
          <p:cNvPicPr>
            <a:picLocks noChangeAspect="1"/>
          </p:cNvPicPr>
          <p:nvPr/>
        </p:nvPicPr>
        <p:blipFill>
          <a:blip r:embed="rId3"/>
          <a:stretch>
            <a:fillRect/>
          </a:stretch>
        </p:blipFill>
        <p:spPr>
          <a:xfrm>
            <a:off x="237519" y="2708866"/>
            <a:ext cx="8668960" cy="3534268"/>
          </a:xfrm>
          <a:prstGeom prst="rect">
            <a:avLst/>
          </a:prstGeom>
        </p:spPr>
      </p:pic>
    </p:spTree>
    <p:extLst>
      <p:ext uri="{BB962C8B-B14F-4D97-AF65-F5344CB8AC3E}">
        <p14:creationId xmlns:p14="http://schemas.microsoft.com/office/powerpoint/2010/main" val="33210924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What to monitor?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A3C97C34-F268-4789-84FF-1638E9F71EDC}"/>
              </a:ext>
            </a:extLst>
          </p:cNvPr>
          <p:cNvPicPr>
            <a:picLocks noChangeAspect="1"/>
          </p:cNvPicPr>
          <p:nvPr/>
        </p:nvPicPr>
        <p:blipFill>
          <a:blip r:embed="rId3"/>
          <a:stretch>
            <a:fillRect/>
          </a:stretch>
        </p:blipFill>
        <p:spPr>
          <a:xfrm>
            <a:off x="332782" y="2561087"/>
            <a:ext cx="8478433" cy="3953427"/>
          </a:xfrm>
          <a:prstGeom prst="rect">
            <a:avLst/>
          </a:prstGeom>
        </p:spPr>
      </p:pic>
    </p:spTree>
    <p:extLst>
      <p:ext uri="{BB962C8B-B14F-4D97-AF65-F5344CB8AC3E}">
        <p14:creationId xmlns:p14="http://schemas.microsoft.com/office/powerpoint/2010/main" val="31517678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We have Storage problem!</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A74E1280-DBB6-4ACC-988D-FA21FCC7BEDA}"/>
              </a:ext>
            </a:extLst>
          </p:cNvPr>
          <p:cNvPicPr>
            <a:picLocks noChangeAspect="1"/>
          </p:cNvPicPr>
          <p:nvPr/>
        </p:nvPicPr>
        <p:blipFill>
          <a:blip r:embed="rId3"/>
          <a:stretch>
            <a:fillRect/>
          </a:stretch>
        </p:blipFill>
        <p:spPr>
          <a:xfrm>
            <a:off x="510583" y="2330576"/>
            <a:ext cx="7818033" cy="4527424"/>
          </a:xfrm>
          <a:prstGeom prst="rect">
            <a:avLst/>
          </a:prstGeom>
        </p:spPr>
      </p:pic>
    </p:spTree>
    <p:extLst>
      <p:ext uri="{BB962C8B-B14F-4D97-AF65-F5344CB8AC3E}">
        <p14:creationId xmlns:p14="http://schemas.microsoft.com/office/powerpoint/2010/main" val="22313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6"/>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800" b="1" kern="1200" dirty="0">
                <a:solidFill>
                  <a:srgbClr val="FFFFFF"/>
                </a:solidFill>
                <a:latin typeface="+mj-lt"/>
                <a:ea typeface="+mj-ea"/>
                <a:cs typeface="+mj-cs"/>
              </a:rPr>
              <a:t>A New View of “Failure”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2C0094F-1CF0-4461-BDBD-7C5AAB191D08}"/>
              </a:ext>
            </a:extLst>
          </p:cNvPr>
          <p:cNvPicPr>
            <a:picLocks noChangeAspect="1"/>
          </p:cNvPicPr>
          <p:nvPr/>
        </p:nvPicPr>
        <p:blipFill>
          <a:blip r:embed="rId3"/>
          <a:stretch>
            <a:fillRect/>
          </a:stretch>
        </p:blipFill>
        <p:spPr>
          <a:xfrm>
            <a:off x="0" y="2608864"/>
            <a:ext cx="9144000" cy="3806695"/>
          </a:xfrm>
          <a:prstGeom prst="rect">
            <a:avLst/>
          </a:prstGeom>
        </p:spPr>
      </p:pic>
    </p:spTree>
    <p:extLst>
      <p:ext uri="{BB962C8B-B14F-4D97-AF65-F5344CB8AC3E}">
        <p14:creationId xmlns:p14="http://schemas.microsoft.com/office/powerpoint/2010/main" val="685354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Time Series - Database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59712CFD-8390-4C74-9E47-8F71EB817D08}"/>
              </a:ext>
            </a:extLst>
          </p:cNvPr>
          <p:cNvPicPr>
            <a:picLocks noChangeAspect="1"/>
          </p:cNvPicPr>
          <p:nvPr/>
        </p:nvPicPr>
        <p:blipFill>
          <a:blip r:embed="rId3"/>
          <a:stretch>
            <a:fillRect/>
          </a:stretch>
        </p:blipFill>
        <p:spPr>
          <a:xfrm>
            <a:off x="41496" y="2450592"/>
            <a:ext cx="9044451" cy="3992595"/>
          </a:xfrm>
          <a:prstGeom prst="rect">
            <a:avLst/>
          </a:prstGeom>
        </p:spPr>
      </p:pic>
    </p:spTree>
    <p:extLst>
      <p:ext uri="{BB962C8B-B14F-4D97-AF65-F5344CB8AC3E}">
        <p14:creationId xmlns:p14="http://schemas.microsoft.com/office/powerpoint/2010/main" val="4803130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Time Series - Data format</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79E98D9B-BB9E-4DD9-827C-7BC86B918D03}"/>
              </a:ext>
            </a:extLst>
          </p:cNvPr>
          <p:cNvPicPr>
            <a:picLocks noChangeAspect="1"/>
          </p:cNvPicPr>
          <p:nvPr/>
        </p:nvPicPr>
        <p:blipFill>
          <a:blip r:embed="rId3"/>
          <a:stretch>
            <a:fillRect/>
          </a:stretch>
        </p:blipFill>
        <p:spPr>
          <a:xfrm>
            <a:off x="161308" y="2708866"/>
            <a:ext cx="8821381" cy="2838846"/>
          </a:xfrm>
          <a:prstGeom prst="rect">
            <a:avLst/>
          </a:prstGeom>
        </p:spPr>
      </p:pic>
    </p:spTree>
    <p:extLst>
      <p:ext uri="{BB962C8B-B14F-4D97-AF65-F5344CB8AC3E}">
        <p14:creationId xmlns:p14="http://schemas.microsoft.com/office/powerpoint/2010/main" val="1875785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DB-Engines Ranking of Time Series DBMS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 name="Object 1">
            <a:extLst>
              <a:ext uri="{FF2B5EF4-FFF2-40B4-BE49-F238E27FC236}">
                <a16:creationId xmlns:a16="http://schemas.microsoft.com/office/drawing/2014/main" id="{6A188355-D826-41E8-A88D-4FF16F26AFC7}"/>
              </a:ext>
            </a:extLst>
          </p:cNvPr>
          <p:cNvGraphicFramePr>
            <a:graphicFrameLocks noChangeAspect="1"/>
          </p:cNvGraphicFramePr>
          <p:nvPr>
            <p:extLst>
              <p:ext uri="{D42A27DB-BD31-4B8C-83A1-F6EECF244321}">
                <p14:modId xmlns:p14="http://schemas.microsoft.com/office/powerpoint/2010/main" val="50138223"/>
              </p:ext>
            </p:extLst>
          </p:nvPr>
        </p:nvGraphicFramePr>
        <p:xfrm>
          <a:off x="1017160" y="2365843"/>
          <a:ext cx="6828392" cy="4318070"/>
        </p:xfrm>
        <a:graphic>
          <a:graphicData uri="http://schemas.openxmlformats.org/presentationml/2006/ole">
            <mc:AlternateContent xmlns:mc="http://schemas.openxmlformats.org/markup-compatibility/2006">
              <mc:Choice xmlns:v="urn:schemas-microsoft-com:vml" Requires="v">
                <p:oleObj spid="_x0000_s70766" name="Bitmap Image" r:id="rId4" imgW="8238960" imgH="5210280" progId="Paint.Picture">
                  <p:embed/>
                </p:oleObj>
              </mc:Choice>
              <mc:Fallback>
                <p:oleObj name="Bitmap Image" r:id="rId4" imgW="8238960" imgH="5210280" progId="Paint.Picture">
                  <p:embed/>
                  <p:pic>
                    <p:nvPicPr>
                      <p:cNvPr id="0" name=""/>
                      <p:cNvPicPr/>
                      <p:nvPr/>
                    </p:nvPicPr>
                    <p:blipFill>
                      <a:blip r:embed="rId5"/>
                      <a:stretch>
                        <a:fillRect/>
                      </a:stretch>
                    </p:blipFill>
                    <p:spPr>
                      <a:xfrm>
                        <a:off x="1017160" y="2365843"/>
                        <a:ext cx="6828392" cy="4318070"/>
                      </a:xfrm>
                      <a:prstGeom prst="rect">
                        <a:avLst/>
                      </a:prstGeom>
                    </p:spPr>
                  </p:pic>
                </p:oleObj>
              </mc:Fallback>
            </mc:AlternateContent>
          </a:graphicData>
        </a:graphic>
      </p:graphicFrame>
    </p:spTree>
    <p:extLst>
      <p:ext uri="{BB962C8B-B14F-4D97-AF65-F5344CB8AC3E}">
        <p14:creationId xmlns:p14="http://schemas.microsoft.com/office/powerpoint/2010/main" val="15119806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Instrumenting your own code!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B5B2BA91-5077-47DA-9CA1-53EDDF130D79}"/>
              </a:ext>
            </a:extLst>
          </p:cNvPr>
          <p:cNvPicPr>
            <a:picLocks noChangeAspect="1"/>
          </p:cNvPicPr>
          <p:nvPr/>
        </p:nvPicPr>
        <p:blipFill>
          <a:blip r:embed="rId3"/>
          <a:stretch>
            <a:fillRect/>
          </a:stretch>
        </p:blipFill>
        <p:spPr>
          <a:xfrm>
            <a:off x="-1" y="2492217"/>
            <a:ext cx="9144001" cy="4245430"/>
          </a:xfrm>
          <a:prstGeom prst="rect">
            <a:avLst/>
          </a:prstGeom>
        </p:spPr>
      </p:pic>
    </p:spTree>
    <p:extLst>
      <p:ext uri="{BB962C8B-B14F-4D97-AF65-F5344CB8AC3E}">
        <p14:creationId xmlns:p14="http://schemas.microsoft.com/office/powerpoint/2010/main" val="28972040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160">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44" name="Google Shape;344;p24"/>
          <p:cNvSpPr txBox="1">
            <a:spLocks noGrp="1"/>
          </p:cNvSpPr>
          <p:nvPr>
            <p:ph type="title"/>
          </p:nvPr>
        </p:nvSpPr>
        <p:spPr>
          <a:xfrm>
            <a:off x="565443" y="2076450"/>
            <a:ext cx="8013114" cy="134513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4500" b="1" kern="1200" dirty="0">
                <a:solidFill>
                  <a:srgbClr val="FFFFFF"/>
                </a:solidFill>
                <a:latin typeface="+mj-lt"/>
                <a:ea typeface="+mj-ea"/>
                <a:cs typeface="+mj-cs"/>
              </a:rPr>
              <a:t>Prometheus Overview</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494C57C9-C152-4D84-9172-3ED0D4282C2B}"/>
              </a:ext>
            </a:extLst>
          </p:cNvPr>
          <p:cNvPicPr>
            <a:picLocks noChangeAspect="1"/>
          </p:cNvPicPr>
          <p:nvPr/>
        </p:nvPicPr>
        <p:blipFill>
          <a:blip r:embed="rId4"/>
          <a:stretch>
            <a:fillRect/>
          </a:stretch>
        </p:blipFill>
        <p:spPr>
          <a:xfrm>
            <a:off x="973346" y="3950708"/>
            <a:ext cx="6892507" cy="2839897"/>
          </a:xfrm>
          <a:prstGeom prst="rect">
            <a:avLst/>
          </a:prstGeom>
        </p:spPr>
      </p:pic>
    </p:spTree>
    <p:extLst>
      <p:ext uri="{BB962C8B-B14F-4D97-AF65-F5344CB8AC3E}">
        <p14:creationId xmlns:p14="http://schemas.microsoft.com/office/powerpoint/2010/main" val="16841975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Prometheus Components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4F80D2F3-1E3A-4DD0-9C57-D004C79EB8DA}"/>
              </a:ext>
            </a:extLst>
          </p:cNvPr>
          <p:cNvPicPr>
            <a:picLocks noChangeAspect="1"/>
          </p:cNvPicPr>
          <p:nvPr/>
        </p:nvPicPr>
        <p:blipFill>
          <a:blip r:embed="rId3"/>
          <a:stretch>
            <a:fillRect/>
          </a:stretch>
        </p:blipFill>
        <p:spPr>
          <a:xfrm>
            <a:off x="2156" y="2594656"/>
            <a:ext cx="9141844" cy="3923712"/>
          </a:xfrm>
          <a:prstGeom prst="rect">
            <a:avLst/>
          </a:prstGeom>
        </p:spPr>
      </p:pic>
    </p:spTree>
    <p:extLst>
      <p:ext uri="{BB962C8B-B14F-4D97-AF65-F5344CB8AC3E}">
        <p14:creationId xmlns:p14="http://schemas.microsoft.com/office/powerpoint/2010/main" val="30830278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Prometheus Components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0FDC0930-22C5-4F0B-9D05-8F870FA572EC}"/>
              </a:ext>
            </a:extLst>
          </p:cNvPr>
          <p:cNvPicPr>
            <a:picLocks noChangeAspect="1"/>
          </p:cNvPicPr>
          <p:nvPr/>
        </p:nvPicPr>
        <p:blipFill>
          <a:blip r:embed="rId3"/>
          <a:stretch>
            <a:fillRect/>
          </a:stretch>
        </p:blipFill>
        <p:spPr>
          <a:xfrm>
            <a:off x="-143512" y="2551561"/>
            <a:ext cx="9126224" cy="3962953"/>
          </a:xfrm>
          <a:prstGeom prst="rect">
            <a:avLst/>
          </a:prstGeom>
        </p:spPr>
      </p:pic>
    </p:spTree>
    <p:extLst>
      <p:ext uri="{BB962C8B-B14F-4D97-AF65-F5344CB8AC3E}">
        <p14:creationId xmlns:p14="http://schemas.microsoft.com/office/powerpoint/2010/main" val="1078649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a:solidFill>
                  <a:schemeClr val="bg1"/>
                </a:solidFill>
                <a:latin typeface="+mj-lt"/>
                <a:ea typeface="+mj-ea"/>
                <a:cs typeface="+mj-cs"/>
              </a:rPr>
              <a:t>Pull vs Push</a:t>
            </a:r>
          </a:p>
        </p:txBody>
      </p:sp>
      <p:pic>
        <p:nvPicPr>
          <p:cNvPr id="2" name="Picture 1">
            <a:extLst>
              <a:ext uri="{FF2B5EF4-FFF2-40B4-BE49-F238E27FC236}">
                <a16:creationId xmlns:a16="http://schemas.microsoft.com/office/drawing/2014/main" id="{226F9C5A-26A9-45F9-ACF3-00AB2F38721A}"/>
              </a:ext>
            </a:extLst>
          </p:cNvPr>
          <p:cNvPicPr>
            <a:picLocks noChangeAspect="1"/>
          </p:cNvPicPr>
          <p:nvPr/>
        </p:nvPicPr>
        <p:blipFill>
          <a:blip r:embed="rId3"/>
          <a:stretch>
            <a:fillRect/>
          </a:stretch>
        </p:blipFill>
        <p:spPr>
          <a:xfrm>
            <a:off x="56470" y="2062766"/>
            <a:ext cx="9018220" cy="3990562"/>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9499237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Exporters</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EE14D10E-F6B8-4E54-BEAA-9E38037A2638}"/>
              </a:ext>
            </a:extLst>
          </p:cNvPr>
          <p:cNvPicPr>
            <a:picLocks noChangeAspect="1"/>
          </p:cNvPicPr>
          <p:nvPr/>
        </p:nvPicPr>
        <p:blipFill>
          <a:blip r:embed="rId3"/>
          <a:stretch>
            <a:fillRect/>
          </a:stretch>
        </p:blipFill>
        <p:spPr>
          <a:xfrm>
            <a:off x="54864" y="1780945"/>
            <a:ext cx="8961120" cy="3832568"/>
          </a:xfrm>
          <a:prstGeom prst="rect">
            <a:avLst/>
          </a:prstGeom>
        </p:spPr>
      </p:pic>
    </p:spTree>
    <p:extLst>
      <p:ext uri="{BB962C8B-B14F-4D97-AF65-F5344CB8AC3E}">
        <p14:creationId xmlns:p14="http://schemas.microsoft.com/office/powerpoint/2010/main" val="28655507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Common exporters</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CABAAF3E-E094-4DFA-B2BC-47BDBC563517}"/>
              </a:ext>
            </a:extLst>
          </p:cNvPr>
          <p:cNvPicPr>
            <a:picLocks noChangeAspect="1"/>
          </p:cNvPicPr>
          <p:nvPr/>
        </p:nvPicPr>
        <p:blipFill>
          <a:blip r:embed="rId3"/>
          <a:stretch>
            <a:fillRect/>
          </a:stretch>
        </p:blipFill>
        <p:spPr>
          <a:xfrm>
            <a:off x="121622" y="1984245"/>
            <a:ext cx="8900756" cy="3194310"/>
          </a:xfrm>
          <a:prstGeom prst="rect">
            <a:avLst/>
          </a:prstGeom>
        </p:spPr>
      </p:pic>
    </p:spTree>
    <p:extLst>
      <p:ext uri="{BB962C8B-B14F-4D97-AF65-F5344CB8AC3E}">
        <p14:creationId xmlns:p14="http://schemas.microsoft.com/office/powerpoint/2010/main" val="4248836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6"/>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000" b="1" kern="1200" dirty="0">
                <a:solidFill>
                  <a:srgbClr val="FFFFFF"/>
                </a:solidFill>
                <a:latin typeface="+mj-lt"/>
                <a:ea typeface="+mj-ea"/>
                <a:cs typeface="+mj-cs"/>
              </a:rPr>
              <a:t>What Does Release Mean?</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0B3C1A-53C2-4887-9243-794D02230546}"/>
              </a:ext>
            </a:extLst>
          </p:cNvPr>
          <p:cNvPicPr>
            <a:picLocks noChangeAspect="1"/>
          </p:cNvPicPr>
          <p:nvPr/>
        </p:nvPicPr>
        <p:blipFill>
          <a:blip r:embed="rId3"/>
          <a:stretch>
            <a:fillRect/>
          </a:stretch>
        </p:blipFill>
        <p:spPr>
          <a:xfrm>
            <a:off x="-1" y="2664698"/>
            <a:ext cx="9144000" cy="4011122"/>
          </a:xfrm>
          <a:prstGeom prst="rect">
            <a:avLst/>
          </a:prstGeom>
        </p:spPr>
      </p:pic>
    </p:spTree>
    <p:extLst>
      <p:ext uri="{BB962C8B-B14F-4D97-AF65-F5344CB8AC3E}">
        <p14:creationId xmlns:p14="http://schemas.microsoft.com/office/powerpoint/2010/main" val="15762374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417399" y="643467"/>
            <a:ext cx="8408193" cy="744836"/>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2800" b="1" kern="1200" dirty="0">
                <a:solidFill>
                  <a:schemeClr val="bg1"/>
                </a:solidFill>
                <a:latin typeface="+mj-lt"/>
                <a:ea typeface="+mj-ea"/>
                <a:cs typeface="+mj-cs"/>
              </a:rPr>
              <a:t>Grafana</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1B653B40-DBEA-4CA9-8A9C-F668353B76F8}"/>
              </a:ext>
            </a:extLst>
          </p:cNvPr>
          <p:cNvPicPr>
            <a:picLocks noChangeAspect="1"/>
          </p:cNvPicPr>
          <p:nvPr/>
        </p:nvPicPr>
        <p:blipFill>
          <a:blip r:embed="rId3"/>
          <a:stretch>
            <a:fillRect/>
          </a:stretch>
        </p:blipFill>
        <p:spPr>
          <a:xfrm>
            <a:off x="370888" y="1636632"/>
            <a:ext cx="8402223" cy="4791744"/>
          </a:xfrm>
          <a:prstGeom prst="rect">
            <a:avLst/>
          </a:prstGeom>
        </p:spPr>
      </p:pic>
    </p:spTree>
    <p:extLst>
      <p:ext uri="{BB962C8B-B14F-4D97-AF65-F5344CB8AC3E}">
        <p14:creationId xmlns:p14="http://schemas.microsoft.com/office/powerpoint/2010/main" val="838352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Alerting Configuration</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E7596D91-E4A7-4D25-8B00-83BB067494C6}"/>
              </a:ext>
            </a:extLst>
          </p:cNvPr>
          <p:cNvPicPr>
            <a:picLocks noChangeAspect="1"/>
          </p:cNvPicPr>
          <p:nvPr/>
        </p:nvPicPr>
        <p:blipFill>
          <a:blip r:embed="rId3"/>
          <a:stretch>
            <a:fillRect/>
          </a:stretch>
        </p:blipFill>
        <p:spPr>
          <a:xfrm>
            <a:off x="260370" y="2627772"/>
            <a:ext cx="8602275" cy="3886742"/>
          </a:xfrm>
          <a:prstGeom prst="rect">
            <a:avLst/>
          </a:prstGeom>
        </p:spPr>
      </p:pic>
    </p:spTree>
    <p:extLst>
      <p:ext uri="{BB962C8B-B14F-4D97-AF65-F5344CB8AC3E}">
        <p14:creationId xmlns:p14="http://schemas.microsoft.com/office/powerpoint/2010/main" val="25801923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Alerting Configuration</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213F0401-0EA3-401B-BC68-7E4B406B5332}"/>
              </a:ext>
            </a:extLst>
          </p:cNvPr>
          <p:cNvPicPr>
            <a:picLocks noChangeAspect="1"/>
          </p:cNvPicPr>
          <p:nvPr/>
        </p:nvPicPr>
        <p:blipFill>
          <a:blip r:embed="rId3"/>
          <a:stretch>
            <a:fillRect/>
          </a:stretch>
        </p:blipFill>
        <p:spPr>
          <a:xfrm>
            <a:off x="281355" y="2409048"/>
            <a:ext cx="8707065" cy="4096322"/>
          </a:xfrm>
          <a:prstGeom prst="rect">
            <a:avLst/>
          </a:prstGeom>
        </p:spPr>
      </p:pic>
    </p:spTree>
    <p:extLst>
      <p:ext uri="{BB962C8B-B14F-4D97-AF65-F5344CB8AC3E}">
        <p14:creationId xmlns:p14="http://schemas.microsoft.com/office/powerpoint/2010/main" val="1196148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Alerting Configuration</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EC7C4ADF-2D40-42A6-872B-55B76C7E66BC}"/>
              </a:ext>
            </a:extLst>
          </p:cNvPr>
          <p:cNvPicPr>
            <a:picLocks noChangeAspect="1"/>
          </p:cNvPicPr>
          <p:nvPr/>
        </p:nvPicPr>
        <p:blipFill>
          <a:blip r:embed="rId3"/>
          <a:stretch>
            <a:fillRect/>
          </a:stretch>
        </p:blipFill>
        <p:spPr>
          <a:xfrm>
            <a:off x="209423" y="2491314"/>
            <a:ext cx="8725153" cy="4357890"/>
          </a:xfrm>
          <a:prstGeom prst="rect">
            <a:avLst/>
          </a:prstGeom>
        </p:spPr>
      </p:pic>
    </p:spTree>
    <p:extLst>
      <p:ext uri="{BB962C8B-B14F-4D97-AF65-F5344CB8AC3E}">
        <p14:creationId xmlns:p14="http://schemas.microsoft.com/office/powerpoint/2010/main" val="250076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Alerting Configuration</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BD358D4B-8B12-426C-A7CB-0C2660C405DD}"/>
              </a:ext>
            </a:extLst>
          </p:cNvPr>
          <p:cNvPicPr>
            <a:picLocks noChangeAspect="1"/>
          </p:cNvPicPr>
          <p:nvPr/>
        </p:nvPicPr>
        <p:blipFill>
          <a:blip r:embed="rId3"/>
          <a:stretch>
            <a:fillRect/>
          </a:stretch>
        </p:blipFill>
        <p:spPr>
          <a:xfrm>
            <a:off x="108913" y="2398428"/>
            <a:ext cx="8926171" cy="3724795"/>
          </a:xfrm>
          <a:prstGeom prst="rect">
            <a:avLst/>
          </a:prstGeom>
        </p:spPr>
      </p:pic>
    </p:spTree>
    <p:extLst>
      <p:ext uri="{BB962C8B-B14F-4D97-AF65-F5344CB8AC3E}">
        <p14:creationId xmlns:p14="http://schemas.microsoft.com/office/powerpoint/2010/main" val="29118319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Instrumenting your own code!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EE1D57E8-7D3A-4DFB-9340-C14175C130F2}"/>
              </a:ext>
            </a:extLst>
          </p:cNvPr>
          <p:cNvPicPr>
            <a:picLocks noChangeAspect="1"/>
          </p:cNvPicPr>
          <p:nvPr/>
        </p:nvPicPr>
        <p:blipFill>
          <a:blip r:embed="rId3"/>
          <a:stretch>
            <a:fillRect/>
          </a:stretch>
        </p:blipFill>
        <p:spPr>
          <a:xfrm>
            <a:off x="37466" y="2399140"/>
            <a:ext cx="9069066" cy="4115374"/>
          </a:xfrm>
          <a:prstGeom prst="rect">
            <a:avLst/>
          </a:prstGeom>
        </p:spPr>
      </p:pic>
    </p:spTree>
    <p:extLst>
      <p:ext uri="{BB962C8B-B14F-4D97-AF65-F5344CB8AC3E}">
        <p14:creationId xmlns:p14="http://schemas.microsoft.com/office/powerpoint/2010/main" val="22944874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1415934"/>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Prometheus Client </a:t>
            </a:r>
            <a:r>
              <a:rPr lang="en-US" sz="2800" b="1" kern="1200" dirty="0" err="1">
                <a:solidFill>
                  <a:srgbClr val="FFFFFF"/>
                </a:solidFill>
                <a:latin typeface="+mj-lt"/>
                <a:ea typeface="+mj-ea"/>
                <a:cs typeface="+mj-cs"/>
              </a:rPr>
              <a:t>Libaries</a:t>
            </a:r>
            <a:br>
              <a:rPr lang="en-US" sz="2800" b="1" kern="1200" dirty="0">
                <a:solidFill>
                  <a:srgbClr val="FFFFFF"/>
                </a:solidFill>
                <a:latin typeface="+mj-lt"/>
                <a:ea typeface="+mj-ea"/>
                <a:cs typeface="+mj-cs"/>
              </a:rPr>
            </a:br>
            <a:br>
              <a:rPr lang="en-US" sz="2800" b="1" kern="1200" dirty="0">
                <a:solidFill>
                  <a:srgbClr val="FFFFFF"/>
                </a:solidFill>
                <a:latin typeface="+mj-lt"/>
                <a:ea typeface="+mj-ea"/>
                <a:cs typeface="+mj-cs"/>
              </a:rPr>
            </a:br>
            <a:r>
              <a:rPr lang="en-US" sz="2800" b="1" kern="1200" dirty="0">
                <a:solidFill>
                  <a:srgbClr val="FFFFFF"/>
                </a:solidFill>
                <a:latin typeface="+mj-lt"/>
                <a:ea typeface="+mj-ea"/>
                <a:cs typeface="+mj-cs"/>
              </a:rPr>
              <a:t> </a:t>
            </a:r>
            <a:r>
              <a:rPr lang="en-US" sz="2800" b="1" kern="1200" dirty="0" err="1">
                <a:solidFill>
                  <a:srgbClr val="FFFFFF"/>
                </a:solidFill>
                <a:latin typeface="+mj-lt"/>
                <a:ea typeface="+mj-ea"/>
                <a:cs typeface="+mj-cs"/>
              </a:rPr>
              <a:t>SpringBoot</a:t>
            </a:r>
            <a:r>
              <a:rPr lang="en-US" sz="2800" b="1" kern="1200" dirty="0">
                <a:solidFill>
                  <a:srgbClr val="FFFFFF"/>
                </a:solidFill>
                <a:latin typeface="+mj-lt"/>
                <a:ea typeface="+mj-ea"/>
                <a:cs typeface="+mj-cs"/>
              </a:rPr>
              <a:t> Example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300FD53C-FE14-4219-A6B6-D81A95AB1AB6}"/>
              </a:ext>
            </a:extLst>
          </p:cNvPr>
          <p:cNvPicPr>
            <a:picLocks noChangeAspect="1"/>
          </p:cNvPicPr>
          <p:nvPr/>
        </p:nvPicPr>
        <p:blipFill>
          <a:blip r:embed="rId3"/>
          <a:stretch>
            <a:fillRect/>
          </a:stretch>
        </p:blipFill>
        <p:spPr>
          <a:xfrm>
            <a:off x="0" y="2340900"/>
            <a:ext cx="9069066" cy="4058216"/>
          </a:xfrm>
          <a:prstGeom prst="rect">
            <a:avLst/>
          </a:prstGeom>
        </p:spPr>
      </p:pic>
    </p:spTree>
    <p:extLst>
      <p:ext uri="{BB962C8B-B14F-4D97-AF65-F5344CB8AC3E}">
        <p14:creationId xmlns:p14="http://schemas.microsoft.com/office/powerpoint/2010/main" val="11487218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latin typeface="+mn-lt"/>
              </a:rPr>
              <a:t>Workshop </a:t>
            </a:r>
            <a:br>
              <a:rPr lang="en-US" b="1" dirty="0">
                <a:latin typeface="+mn-lt"/>
              </a:rPr>
            </a:br>
            <a:br>
              <a:rPr lang="en-US" b="1" dirty="0">
                <a:latin typeface="+mn-lt"/>
              </a:rPr>
            </a:br>
            <a:r>
              <a:rPr lang="en-US" b="1" dirty="0">
                <a:latin typeface="+mn-lt"/>
              </a:rPr>
              <a:t>Monitoring stack with Grafana and </a:t>
            </a:r>
            <a:r>
              <a:rPr lang="en-US" b="1" dirty="0" err="1">
                <a:latin typeface="+mn-lt"/>
              </a:rPr>
              <a:t>InfluxDB</a:t>
            </a:r>
            <a:r>
              <a:rPr lang="en-US" b="1" dirty="0">
                <a:latin typeface="+mn-lt"/>
              </a:rPr>
              <a:t> on K8S</a:t>
            </a:r>
          </a:p>
        </p:txBody>
      </p:sp>
    </p:spTree>
    <p:extLst>
      <p:ext uri="{BB962C8B-B14F-4D97-AF65-F5344CB8AC3E}">
        <p14:creationId xmlns:p14="http://schemas.microsoft.com/office/powerpoint/2010/main" val="7509039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Setup the monitoring stack</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Rectangle 4">
            <a:extLst>
              <a:ext uri="{FF2B5EF4-FFF2-40B4-BE49-F238E27FC236}">
                <a16:creationId xmlns:a16="http://schemas.microsoft.com/office/drawing/2014/main" id="{8BFA0E6D-8614-4CA9-9E1E-57FB17C399C3}"/>
              </a:ext>
            </a:extLst>
          </p:cNvPr>
          <p:cNvSpPr/>
          <p:nvPr/>
        </p:nvSpPr>
        <p:spPr>
          <a:xfrm>
            <a:off x="0" y="2527068"/>
            <a:ext cx="8997697" cy="3736216"/>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000" b="1" dirty="0" err="1"/>
              <a:t>InfluxDB</a:t>
            </a:r>
            <a:r>
              <a:rPr lang="en-US" sz="2000" b="1" dirty="0"/>
              <a:t> is a time series database optimized for high-availability storage and rapid retrieval of time series data.</a:t>
            </a:r>
          </a:p>
          <a:p>
            <a:pPr algn="just">
              <a:lnSpc>
                <a:spcPct val="150000"/>
              </a:lnSpc>
            </a:pPr>
            <a:endParaRPr lang="en-US" sz="2000" b="1" dirty="0"/>
          </a:p>
          <a:p>
            <a:pPr marL="342900" indent="-342900" algn="just">
              <a:lnSpc>
                <a:spcPct val="150000"/>
              </a:lnSpc>
              <a:buFont typeface="Wingdings" panose="05000000000000000000" pitchFamily="2" charset="2"/>
              <a:buChar char="§"/>
            </a:pPr>
            <a:r>
              <a:rPr lang="fr-FR" sz="2000" b="1" dirty="0"/>
              <a:t>To </a:t>
            </a:r>
            <a:r>
              <a:rPr lang="en-US" sz="2000" b="1" dirty="0"/>
              <a:t>visualize the collected metrics, we'll use Grafana.</a:t>
            </a:r>
          </a:p>
          <a:p>
            <a:pPr algn="just">
              <a:lnSpc>
                <a:spcPct val="150000"/>
              </a:lnSpc>
            </a:pPr>
            <a:endParaRPr lang="en-US" sz="2000" b="1" dirty="0"/>
          </a:p>
          <a:p>
            <a:pPr marL="342900" indent="-342900" algn="just">
              <a:lnSpc>
                <a:spcPct val="150000"/>
              </a:lnSpc>
              <a:buFont typeface="Wingdings" panose="05000000000000000000" pitchFamily="2" charset="2"/>
              <a:buChar char="§"/>
            </a:pPr>
            <a:r>
              <a:rPr lang="en-US" sz="2000" b="1" dirty="0"/>
              <a:t>We will use Helm charts to install both the </a:t>
            </a:r>
            <a:r>
              <a:rPr lang="en-US" sz="2000" b="1" dirty="0" err="1"/>
              <a:t>InfluxDB</a:t>
            </a:r>
            <a:r>
              <a:rPr lang="en-US" sz="2000" b="1" dirty="0"/>
              <a:t> and Grafana packages. To use Helm, we first need the Helm client itself:</a:t>
            </a:r>
          </a:p>
          <a:p>
            <a:pPr algn="just">
              <a:lnSpc>
                <a:spcPct val="150000"/>
              </a:lnSpc>
            </a:pPr>
            <a:r>
              <a:rPr lang="en-US" sz="2000" b="1" dirty="0">
                <a:solidFill>
                  <a:srgbClr val="002060"/>
                </a:solidFill>
                <a:latin typeface="Consolas" panose="020B0609020204030204" pitchFamily="49" charset="0"/>
              </a:rPr>
              <a:t>     $ </a:t>
            </a:r>
            <a:r>
              <a:rPr lang="en-US" sz="2000" b="1" dirty="0" err="1">
                <a:solidFill>
                  <a:srgbClr val="002060"/>
                </a:solidFill>
                <a:latin typeface="Consolas" panose="020B0609020204030204" pitchFamily="49" charset="0"/>
              </a:rPr>
              <a:t>choco</a:t>
            </a:r>
            <a:r>
              <a:rPr lang="en-US" sz="2000" b="1" dirty="0">
                <a:solidFill>
                  <a:srgbClr val="002060"/>
                </a:solidFill>
                <a:latin typeface="Consolas" panose="020B0609020204030204" pitchFamily="49" charset="0"/>
              </a:rPr>
              <a:t> install </a:t>
            </a:r>
            <a:r>
              <a:rPr lang="en-US" sz="2000" b="1" dirty="0" err="1">
                <a:solidFill>
                  <a:srgbClr val="002060"/>
                </a:solidFill>
                <a:latin typeface="Consolas" panose="020B0609020204030204" pitchFamily="49" charset="0"/>
              </a:rPr>
              <a:t>kubernetes</a:t>
            </a:r>
            <a:r>
              <a:rPr lang="en-US" sz="2000" b="1" dirty="0">
                <a:solidFill>
                  <a:srgbClr val="002060"/>
                </a:solidFill>
                <a:latin typeface="Consolas" panose="020B0609020204030204" pitchFamily="49" charset="0"/>
              </a:rPr>
              <a:t>-helm</a:t>
            </a:r>
            <a:endParaRPr lang="fr-FR" sz="2000" b="1" dirty="0">
              <a:solidFill>
                <a:srgbClr val="002060"/>
              </a:solidFill>
              <a:latin typeface="Consolas" panose="020B0609020204030204" pitchFamily="49" charset="0"/>
            </a:endParaRPr>
          </a:p>
        </p:txBody>
      </p:sp>
    </p:spTree>
    <p:extLst>
      <p:ext uri="{BB962C8B-B14F-4D97-AF65-F5344CB8AC3E}">
        <p14:creationId xmlns:p14="http://schemas.microsoft.com/office/powerpoint/2010/main" val="7804849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Setup the monitoring stack</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Rectangle 4">
            <a:extLst>
              <a:ext uri="{FF2B5EF4-FFF2-40B4-BE49-F238E27FC236}">
                <a16:creationId xmlns:a16="http://schemas.microsoft.com/office/drawing/2014/main" id="{8BFA0E6D-8614-4CA9-9E1E-57FB17C399C3}"/>
              </a:ext>
            </a:extLst>
          </p:cNvPr>
          <p:cNvSpPr/>
          <p:nvPr/>
        </p:nvSpPr>
        <p:spPr>
          <a:xfrm>
            <a:off x="0" y="2527069"/>
            <a:ext cx="9070847" cy="3154390"/>
          </a:xfrm>
          <a:prstGeom prst="rect">
            <a:avLst/>
          </a:prstGeom>
        </p:spPr>
        <p:txBody>
          <a:bodyPr wrap="square">
            <a:spAutoFit/>
          </a:bodyPr>
          <a:lstStyle/>
          <a:p>
            <a:pPr marL="342900" indent="-342900">
              <a:lnSpc>
                <a:spcPct val="150000"/>
              </a:lnSpc>
              <a:buFont typeface="Wingdings" panose="05000000000000000000" pitchFamily="2" charset="2"/>
              <a:buChar char="§"/>
            </a:pPr>
            <a:r>
              <a:rPr lang="fr-FR" sz="2000" b="1" dirty="0"/>
              <a:t>The </a:t>
            </a:r>
            <a:r>
              <a:rPr lang="fr-FR" sz="2000" b="1" dirty="0" err="1"/>
              <a:t>next</a:t>
            </a:r>
            <a:r>
              <a:rPr lang="fr-FR" sz="2000" b="1" dirty="0"/>
              <a:t> </a:t>
            </a:r>
            <a:r>
              <a:rPr lang="fr-FR" sz="2000" b="1" dirty="0" err="1"/>
              <a:t>step</a:t>
            </a:r>
            <a:r>
              <a:rPr lang="fr-FR" sz="2000" b="1" dirty="0"/>
              <a:t> </a:t>
            </a:r>
            <a:r>
              <a:rPr lang="fr-FR" sz="2000" b="1" dirty="0" err="1"/>
              <a:t>is</a:t>
            </a:r>
            <a:r>
              <a:rPr lang="fr-FR" sz="2000" b="1" dirty="0"/>
              <a:t> to use </a:t>
            </a:r>
            <a:r>
              <a:rPr lang="fr-FR" sz="2000" b="1" dirty="0" err="1"/>
              <a:t>Helm</a:t>
            </a:r>
            <a:r>
              <a:rPr lang="fr-FR" sz="2000" b="1" dirty="0"/>
              <a:t> to </a:t>
            </a:r>
            <a:r>
              <a:rPr lang="fr-FR" sz="2000" b="1" dirty="0" err="1"/>
              <a:t>install</a:t>
            </a:r>
            <a:r>
              <a:rPr lang="fr-FR" sz="2000" b="1" dirty="0"/>
              <a:t> charts for </a:t>
            </a:r>
            <a:r>
              <a:rPr lang="fr-FR" sz="2000" b="1" dirty="0" err="1"/>
              <a:t>Grafana</a:t>
            </a:r>
            <a:r>
              <a:rPr lang="fr-FR" sz="2000" b="1" dirty="0"/>
              <a:t> and </a:t>
            </a:r>
            <a:r>
              <a:rPr lang="fr-FR" sz="2000" b="1" dirty="0" err="1"/>
              <a:t>InfluxDB</a:t>
            </a:r>
            <a:r>
              <a:rPr lang="fr-FR" sz="2000" b="1" dirty="0"/>
              <a:t>:</a:t>
            </a:r>
          </a:p>
          <a:p>
            <a:pPr>
              <a:lnSpc>
                <a:spcPct val="150000"/>
              </a:lnSpc>
            </a:pPr>
            <a:endParaRPr lang="fr-FR" sz="2000" b="1" dirty="0"/>
          </a:p>
          <a:p>
            <a:pPr>
              <a:lnSpc>
                <a:spcPct val="150000"/>
              </a:lnSpc>
            </a:pPr>
            <a:r>
              <a:rPr lang="fr-FR" sz="1900" b="1" dirty="0"/>
              <a:t>$ </a:t>
            </a:r>
            <a:r>
              <a:rPr lang="fr-FR" sz="1900" b="1" dirty="0" err="1"/>
              <a:t>helm</a:t>
            </a:r>
            <a:r>
              <a:rPr lang="fr-FR" sz="1900" b="1" dirty="0"/>
              <a:t> repo </a:t>
            </a:r>
            <a:r>
              <a:rPr lang="fr-FR" sz="1900" b="1" dirty="0" err="1"/>
              <a:t>add</a:t>
            </a:r>
            <a:r>
              <a:rPr lang="fr-FR" sz="1900" b="1" dirty="0"/>
              <a:t> stable </a:t>
            </a:r>
            <a:r>
              <a:rPr lang="fr-FR" sz="1900" b="1" dirty="0">
                <a:hlinkClick r:id="rId3"/>
              </a:rPr>
              <a:t>https://kubernetes-charts.storage.googleapis.com/</a:t>
            </a:r>
            <a:endParaRPr lang="fr-FR" sz="1900" b="1" dirty="0"/>
          </a:p>
          <a:p>
            <a:pPr>
              <a:lnSpc>
                <a:spcPct val="150000"/>
              </a:lnSpc>
            </a:pPr>
            <a:endParaRPr lang="fr-FR" sz="1900" b="1" dirty="0"/>
          </a:p>
          <a:p>
            <a:pPr>
              <a:lnSpc>
                <a:spcPct val="150000"/>
              </a:lnSpc>
            </a:pPr>
            <a:r>
              <a:rPr lang="fr-FR" sz="1900" b="1" dirty="0"/>
              <a:t>$ </a:t>
            </a:r>
            <a:r>
              <a:rPr lang="fr-FR" sz="1900" b="1" dirty="0" err="1"/>
              <a:t>helm</a:t>
            </a:r>
            <a:r>
              <a:rPr lang="fr-FR" sz="1900" b="1" dirty="0"/>
              <a:t> </a:t>
            </a:r>
            <a:r>
              <a:rPr lang="fr-FR" sz="1900" b="1" dirty="0" err="1"/>
              <a:t>install</a:t>
            </a:r>
            <a:r>
              <a:rPr lang="fr-FR" sz="1900" b="1" dirty="0"/>
              <a:t> stable/</a:t>
            </a:r>
            <a:r>
              <a:rPr lang="fr-FR" sz="1900" b="1" dirty="0" err="1"/>
              <a:t>influxdb</a:t>
            </a:r>
            <a:r>
              <a:rPr lang="fr-FR" sz="1900" b="1" dirty="0"/>
              <a:t> --</a:t>
            </a:r>
            <a:r>
              <a:rPr lang="fr-FR" sz="1900" b="1" dirty="0" err="1"/>
              <a:t>name-template</a:t>
            </a:r>
            <a:r>
              <a:rPr lang="fr-FR" sz="1900" b="1" dirty="0"/>
              <a:t> </a:t>
            </a:r>
            <a:r>
              <a:rPr lang="fr-FR" sz="1900" b="1" dirty="0" err="1"/>
              <a:t>influxdb</a:t>
            </a:r>
            <a:endParaRPr lang="fr-FR" sz="1900" b="1" dirty="0"/>
          </a:p>
          <a:p>
            <a:pPr>
              <a:lnSpc>
                <a:spcPct val="150000"/>
              </a:lnSpc>
            </a:pPr>
            <a:endParaRPr lang="fr-FR" sz="1900" b="1" dirty="0"/>
          </a:p>
          <a:p>
            <a:pPr>
              <a:lnSpc>
                <a:spcPct val="150000"/>
              </a:lnSpc>
            </a:pPr>
            <a:r>
              <a:rPr lang="fr-FR" sz="1900" b="1" dirty="0"/>
              <a:t>$ </a:t>
            </a:r>
            <a:r>
              <a:rPr lang="fr-FR" sz="1900" b="1" dirty="0" err="1"/>
              <a:t>helm</a:t>
            </a:r>
            <a:r>
              <a:rPr lang="fr-FR" sz="1900" b="1" dirty="0"/>
              <a:t> </a:t>
            </a:r>
            <a:r>
              <a:rPr lang="fr-FR" sz="1900" b="1" dirty="0" err="1"/>
              <a:t>install</a:t>
            </a:r>
            <a:r>
              <a:rPr lang="fr-FR" sz="1900" b="1" dirty="0"/>
              <a:t> stable/</a:t>
            </a:r>
            <a:r>
              <a:rPr lang="fr-FR" sz="1900" b="1" dirty="0" err="1"/>
              <a:t>grafana</a:t>
            </a:r>
            <a:r>
              <a:rPr lang="fr-FR" sz="1900" b="1" dirty="0"/>
              <a:t> --</a:t>
            </a:r>
            <a:r>
              <a:rPr lang="fr-FR" sz="1900" b="1" dirty="0" err="1"/>
              <a:t>name-template</a:t>
            </a:r>
            <a:r>
              <a:rPr lang="fr-FR" sz="1900" b="1" dirty="0"/>
              <a:t> </a:t>
            </a:r>
            <a:r>
              <a:rPr lang="fr-FR" sz="1900" b="1" dirty="0" err="1"/>
              <a:t>grafana</a:t>
            </a:r>
            <a:endParaRPr lang="fr-FR" sz="1900" b="1" dirty="0"/>
          </a:p>
        </p:txBody>
      </p:sp>
    </p:spTree>
    <p:extLst>
      <p:ext uri="{BB962C8B-B14F-4D97-AF65-F5344CB8AC3E}">
        <p14:creationId xmlns:p14="http://schemas.microsoft.com/office/powerpoint/2010/main" val="3196793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6"/>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000" b="1" kern="1200" dirty="0">
                <a:solidFill>
                  <a:srgbClr val="FFFFFF"/>
                </a:solidFill>
                <a:latin typeface="+mj-lt"/>
                <a:ea typeface="+mj-ea"/>
                <a:cs typeface="+mj-cs"/>
              </a:rPr>
              <a:t>The Release Pipeline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57F2A76-99F9-4796-A111-E27A349C3AAA}"/>
              </a:ext>
            </a:extLst>
          </p:cNvPr>
          <p:cNvPicPr>
            <a:picLocks noChangeAspect="1"/>
          </p:cNvPicPr>
          <p:nvPr/>
        </p:nvPicPr>
        <p:blipFill>
          <a:blip r:embed="rId3"/>
          <a:stretch>
            <a:fillRect/>
          </a:stretch>
        </p:blipFill>
        <p:spPr>
          <a:xfrm>
            <a:off x="0" y="2547421"/>
            <a:ext cx="9144000" cy="1763158"/>
          </a:xfrm>
          <a:prstGeom prst="rect">
            <a:avLst/>
          </a:prstGeom>
        </p:spPr>
      </p:pic>
      <p:pic>
        <p:nvPicPr>
          <p:cNvPr id="2" name="Picture 1">
            <a:extLst>
              <a:ext uri="{FF2B5EF4-FFF2-40B4-BE49-F238E27FC236}">
                <a16:creationId xmlns:a16="http://schemas.microsoft.com/office/drawing/2014/main" id="{DBA42E7A-D25B-42C9-9F29-3E42DF05AC92}"/>
              </a:ext>
            </a:extLst>
          </p:cNvPr>
          <p:cNvPicPr>
            <a:picLocks noChangeAspect="1"/>
          </p:cNvPicPr>
          <p:nvPr/>
        </p:nvPicPr>
        <p:blipFill>
          <a:blip r:embed="rId4"/>
          <a:stretch>
            <a:fillRect/>
          </a:stretch>
        </p:blipFill>
        <p:spPr>
          <a:xfrm>
            <a:off x="0" y="4310579"/>
            <a:ext cx="9144000" cy="1469571"/>
          </a:xfrm>
          <a:prstGeom prst="rect">
            <a:avLst/>
          </a:prstGeom>
        </p:spPr>
      </p:pic>
    </p:spTree>
    <p:extLst>
      <p:ext uri="{BB962C8B-B14F-4D97-AF65-F5344CB8AC3E}">
        <p14:creationId xmlns:p14="http://schemas.microsoft.com/office/powerpoint/2010/main" val="38926586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Setup the monitoring stack</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5" name="Rectangle 4">
            <a:extLst>
              <a:ext uri="{FF2B5EF4-FFF2-40B4-BE49-F238E27FC236}">
                <a16:creationId xmlns:a16="http://schemas.microsoft.com/office/drawing/2014/main" id="{8BFA0E6D-8614-4CA9-9E1E-57FB17C399C3}"/>
              </a:ext>
            </a:extLst>
          </p:cNvPr>
          <p:cNvSpPr/>
          <p:nvPr/>
        </p:nvSpPr>
        <p:spPr>
          <a:xfrm>
            <a:off x="0" y="2527069"/>
            <a:ext cx="9070847" cy="4423968"/>
          </a:xfrm>
          <a:prstGeom prst="rect">
            <a:avLst/>
          </a:prstGeom>
        </p:spPr>
        <p:txBody>
          <a:bodyPr wrap="square">
            <a:spAutoFit/>
          </a:bodyPr>
          <a:lstStyle/>
          <a:p>
            <a:pPr marL="342900" indent="-342900">
              <a:lnSpc>
                <a:spcPct val="150000"/>
              </a:lnSpc>
              <a:buFont typeface="Wingdings" panose="05000000000000000000" pitchFamily="2" charset="2"/>
              <a:buChar char="§"/>
            </a:pPr>
            <a:r>
              <a:rPr lang="fr-FR" sz="1900" b="1" dirty="0"/>
              <a:t>Change the </a:t>
            </a:r>
            <a:r>
              <a:rPr lang="fr-FR" sz="1900" b="1" dirty="0" err="1"/>
              <a:t>grafana</a:t>
            </a:r>
            <a:r>
              <a:rPr lang="fr-FR" sz="1900" b="1" dirty="0"/>
              <a:t> service type </a:t>
            </a:r>
            <a:r>
              <a:rPr lang="fr-FR" sz="1900" b="1" dirty="0" err="1"/>
              <a:t>from</a:t>
            </a:r>
            <a:r>
              <a:rPr lang="fr-FR" sz="1900" b="1" dirty="0"/>
              <a:t> </a:t>
            </a:r>
            <a:r>
              <a:rPr lang="fr-FR" sz="1900" b="1" dirty="0" err="1"/>
              <a:t>ClusterIp</a:t>
            </a:r>
            <a:r>
              <a:rPr lang="fr-FR" sz="1900" b="1" dirty="0"/>
              <a:t> to </a:t>
            </a:r>
            <a:r>
              <a:rPr lang="fr-FR" sz="1900" b="1" dirty="0" err="1"/>
              <a:t>NodePort</a:t>
            </a:r>
            <a:r>
              <a:rPr lang="fr-FR" sz="1900" b="1" dirty="0"/>
              <a:t>:</a:t>
            </a:r>
          </a:p>
          <a:p>
            <a:pPr>
              <a:lnSpc>
                <a:spcPct val="150000"/>
              </a:lnSpc>
            </a:pPr>
            <a:r>
              <a:rPr lang="fr-FR" sz="1900" b="1" dirty="0">
                <a:solidFill>
                  <a:srgbClr val="002060"/>
                </a:solidFill>
              </a:rPr>
              <a:t>$ </a:t>
            </a:r>
            <a:r>
              <a:rPr lang="fr-FR" sz="1900" b="1" dirty="0" err="1">
                <a:solidFill>
                  <a:srgbClr val="002060"/>
                </a:solidFill>
              </a:rPr>
              <a:t>kubectl</a:t>
            </a:r>
            <a:r>
              <a:rPr lang="fr-FR" sz="1900" b="1" dirty="0">
                <a:solidFill>
                  <a:srgbClr val="002060"/>
                </a:solidFill>
              </a:rPr>
              <a:t> </a:t>
            </a:r>
            <a:r>
              <a:rPr lang="fr-FR" sz="1900" b="1" dirty="0" err="1">
                <a:solidFill>
                  <a:srgbClr val="002060"/>
                </a:solidFill>
              </a:rPr>
              <a:t>delete</a:t>
            </a:r>
            <a:r>
              <a:rPr lang="fr-FR" sz="1900" b="1" dirty="0">
                <a:solidFill>
                  <a:srgbClr val="002060"/>
                </a:solidFill>
              </a:rPr>
              <a:t> </a:t>
            </a:r>
            <a:r>
              <a:rPr lang="fr-FR" sz="1900" b="1" dirty="0" err="1">
                <a:solidFill>
                  <a:srgbClr val="002060"/>
                </a:solidFill>
              </a:rPr>
              <a:t>svc</a:t>
            </a:r>
            <a:r>
              <a:rPr lang="fr-FR" sz="1900" b="1" dirty="0">
                <a:solidFill>
                  <a:srgbClr val="002060"/>
                </a:solidFill>
              </a:rPr>
              <a:t> </a:t>
            </a:r>
            <a:r>
              <a:rPr lang="fr-FR" sz="1900" b="1" dirty="0" err="1">
                <a:solidFill>
                  <a:srgbClr val="002060"/>
                </a:solidFill>
              </a:rPr>
              <a:t>grafana</a:t>
            </a:r>
            <a:endParaRPr lang="fr-FR" sz="1900" b="1" dirty="0">
              <a:solidFill>
                <a:srgbClr val="002060"/>
              </a:solidFill>
            </a:endParaRPr>
          </a:p>
          <a:p>
            <a:pPr>
              <a:lnSpc>
                <a:spcPct val="150000"/>
              </a:lnSpc>
            </a:pPr>
            <a:r>
              <a:rPr lang="fr-FR" sz="1900" b="1" dirty="0">
                <a:solidFill>
                  <a:srgbClr val="002060"/>
                </a:solidFill>
              </a:rPr>
              <a:t>$ </a:t>
            </a:r>
            <a:r>
              <a:rPr lang="fr-FR" sz="1900" b="1" dirty="0" err="1">
                <a:solidFill>
                  <a:srgbClr val="002060"/>
                </a:solidFill>
              </a:rPr>
              <a:t>kubectl</a:t>
            </a:r>
            <a:r>
              <a:rPr lang="fr-FR" sz="1900" b="1" dirty="0">
                <a:solidFill>
                  <a:srgbClr val="002060"/>
                </a:solidFill>
              </a:rPr>
              <a:t> expose </a:t>
            </a:r>
            <a:r>
              <a:rPr lang="fr-FR" sz="1900" b="1" dirty="0" err="1">
                <a:solidFill>
                  <a:srgbClr val="002060"/>
                </a:solidFill>
              </a:rPr>
              <a:t>deployment</a:t>
            </a:r>
            <a:r>
              <a:rPr lang="fr-FR" sz="1900" b="1" dirty="0">
                <a:solidFill>
                  <a:srgbClr val="002060"/>
                </a:solidFill>
              </a:rPr>
              <a:t> </a:t>
            </a:r>
            <a:r>
              <a:rPr lang="fr-FR" sz="1900" b="1" dirty="0" err="1">
                <a:solidFill>
                  <a:srgbClr val="002060"/>
                </a:solidFill>
              </a:rPr>
              <a:t>grafana</a:t>
            </a:r>
            <a:r>
              <a:rPr lang="fr-FR" sz="1900" b="1" dirty="0">
                <a:solidFill>
                  <a:srgbClr val="002060"/>
                </a:solidFill>
              </a:rPr>
              <a:t> --type=</a:t>
            </a:r>
            <a:r>
              <a:rPr lang="fr-FR" sz="1900" b="1" dirty="0" err="1">
                <a:solidFill>
                  <a:srgbClr val="002060"/>
                </a:solidFill>
              </a:rPr>
              <a:t>NodePort</a:t>
            </a:r>
            <a:endParaRPr lang="fr-FR" sz="1900" b="1" dirty="0">
              <a:solidFill>
                <a:srgbClr val="002060"/>
              </a:solidFill>
            </a:endParaRPr>
          </a:p>
          <a:p>
            <a:pPr>
              <a:lnSpc>
                <a:spcPct val="150000"/>
              </a:lnSpc>
            </a:pPr>
            <a:endParaRPr lang="fr-FR" sz="1900" b="1" dirty="0"/>
          </a:p>
          <a:p>
            <a:pPr marL="342900" indent="-342900">
              <a:lnSpc>
                <a:spcPct val="150000"/>
              </a:lnSpc>
              <a:buFont typeface="Wingdings" panose="05000000000000000000" pitchFamily="2" charset="2"/>
              <a:buChar char="§"/>
            </a:pPr>
            <a:r>
              <a:rPr lang="fr-FR" sz="1900" b="1" dirty="0" err="1"/>
              <a:t>Retrieve</a:t>
            </a:r>
            <a:r>
              <a:rPr lang="fr-FR" sz="1900" b="1" dirty="0"/>
              <a:t> the service url:</a:t>
            </a:r>
          </a:p>
          <a:p>
            <a:pPr>
              <a:lnSpc>
                <a:spcPct val="150000"/>
              </a:lnSpc>
            </a:pPr>
            <a:r>
              <a:rPr lang="fr-FR" sz="1900" b="1" dirty="0">
                <a:solidFill>
                  <a:srgbClr val="002060"/>
                </a:solidFill>
              </a:rPr>
              <a:t>$ </a:t>
            </a:r>
            <a:r>
              <a:rPr lang="fr-FR" sz="1900" b="1" dirty="0" err="1">
                <a:solidFill>
                  <a:srgbClr val="002060"/>
                </a:solidFill>
              </a:rPr>
              <a:t>minikube</a:t>
            </a:r>
            <a:r>
              <a:rPr lang="fr-FR" sz="1900" b="1" dirty="0">
                <a:solidFill>
                  <a:srgbClr val="002060"/>
                </a:solidFill>
              </a:rPr>
              <a:t> service </a:t>
            </a:r>
            <a:r>
              <a:rPr lang="fr-FR" sz="1900" b="1" dirty="0" err="1">
                <a:solidFill>
                  <a:srgbClr val="002060"/>
                </a:solidFill>
              </a:rPr>
              <a:t>grafana</a:t>
            </a:r>
            <a:endParaRPr lang="fr-FR" sz="1900" b="1" dirty="0">
              <a:solidFill>
                <a:srgbClr val="002060"/>
              </a:solidFill>
            </a:endParaRPr>
          </a:p>
          <a:p>
            <a:pPr>
              <a:lnSpc>
                <a:spcPct val="150000"/>
              </a:lnSpc>
            </a:pPr>
            <a:endParaRPr lang="fr-FR" sz="1900" b="1" dirty="0"/>
          </a:p>
          <a:p>
            <a:pPr marL="342900" indent="-342900">
              <a:lnSpc>
                <a:spcPct val="150000"/>
              </a:lnSpc>
              <a:buFont typeface="Wingdings" panose="05000000000000000000" pitchFamily="2" charset="2"/>
              <a:buChar char="§"/>
            </a:pPr>
            <a:r>
              <a:rPr lang="fr-FR" sz="1900" b="1" dirty="0" err="1"/>
              <a:t>Fetch</a:t>
            </a:r>
            <a:r>
              <a:rPr lang="fr-FR" sz="1900" b="1" dirty="0"/>
              <a:t> the </a:t>
            </a:r>
            <a:r>
              <a:rPr lang="fr-FR" sz="1900" b="1" dirty="0" err="1"/>
              <a:t>Grafana</a:t>
            </a:r>
            <a:r>
              <a:rPr lang="fr-FR" sz="1900" b="1" dirty="0"/>
              <a:t> </a:t>
            </a:r>
            <a:r>
              <a:rPr lang="fr-FR" sz="1900" b="1" dirty="0" err="1"/>
              <a:t>dashboard</a:t>
            </a:r>
            <a:r>
              <a:rPr lang="fr-FR" sz="1900" b="1" dirty="0"/>
              <a:t> </a:t>
            </a:r>
            <a:r>
              <a:rPr lang="fr-FR" sz="1900" b="1" dirty="0" err="1"/>
              <a:t>credentials</a:t>
            </a:r>
            <a:r>
              <a:rPr lang="fr-FR" sz="1900" b="1" dirty="0"/>
              <a:t>:</a:t>
            </a:r>
          </a:p>
          <a:p>
            <a:pPr>
              <a:lnSpc>
                <a:spcPct val="150000"/>
              </a:lnSpc>
            </a:pPr>
            <a:r>
              <a:rPr lang="fr-FR" sz="1800" b="1" dirty="0">
                <a:solidFill>
                  <a:srgbClr val="002060"/>
                </a:solidFill>
              </a:rPr>
              <a:t>$ </a:t>
            </a:r>
            <a:r>
              <a:rPr lang="fr-FR" sz="1800" b="1" dirty="0" err="1">
                <a:solidFill>
                  <a:srgbClr val="002060"/>
                </a:solidFill>
              </a:rPr>
              <a:t>kubectl</a:t>
            </a:r>
            <a:r>
              <a:rPr lang="fr-FR" sz="1800" b="1" dirty="0">
                <a:solidFill>
                  <a:srgbClr val="002060"/>
                </a:solidFill>
              </a:rPr>
              <a:t> </a:t>
            </a:r>
            <a:r>
              <a:rPr lang="fr-FR" sz="1800" b="1" dirty="0" err="1">
                <a:solidFill>
                  <a:srgbClr val="002060"/>
                </a:solidFill>
              </a:rPr>
              <a:t>get</a:t>
            </a:r>
            <a:r>
              <a:rPr lang="fr-FR" sz="1800" b="1" dirty="0">
                <a:solidFill>
                  <a:srgbClr val="002060"/>
                </a:solidFill>
              </a:rPr>
              <a:t> secret </a:t>
            </a:r>
            <a:r>
              <a:rPr lang="fr-FR" sz="1800" b="1" dirty="0" err="1">
                <a:solidFill>
                  <a:srgbClr val="002060"/>
                </a:solidFill>
              </a:rPr>
              <a:t>grafana</a:t>
            </a:r>
            <a:r>
              <a:rPr lang="fr-FR" sz="1800" b="1" dirty="0">
                <a:solidFill>
                  <a:srgbClr val="002060"/>
                </a:solidFill>
              </a:rPr>
              <a:t> -o </a:t>
            </a:r>
            <a:r>
              <a:rPr lang="fr-FR" sz="1800" b="1" dirty="0" err="1">
                <a:solidFill>
                  <a:srgbClr val="002060"/>
                </a:solidFill>
              </a:rPr>
              <a:t>jsonpath</a:t>
            </a:r>
            <a:r>
              <a:rPr lang="fr-FR" sz="1800" b="1" dirty="0">
                <a:solidFill>
                  <a:srgbClr val="002060"/>
                </a:solidFill>
              </a:rPr>
              <a:t>='{.</a:t>
            </a:r>
            <a:r>
              <a:rPr lang="fr-FR" sz="1800" b="1" dirty="0" err="1">
                <a:solidFill>
                  <a:srgbClr val="002060"/>
                </a:solidFill>
              </a:rPr>
              <a:t>data.admin-password</a:t>
            </a:r>
            <a:r>
              <a:rPr lang="fr-FR" sz="1800" b="1" dirty="0">
                <a:solidFill>
                  <a:srgbClr val="002060"/>
                </a:solidFill>
              </a:rPr>
              <a:t>}' | base64 --</a:t>
            </a:r>
            <a:r>
              <a:rPr lang="fr-FR" sz="1800" b="1" dirty="0" err="1">
                <a:solidFill>
                  <a:srgbClr val="002060"/>
                </a:solidFill>
              </a:rPr>
              <a:t>decode</a:t>
            </a:r>
            <a:endParaRPr lang="fr-FR" sz="1800" b="1" dirty="0">
              <a:solidFill>
                <a:srgbClr val="002060"/>
              </a:solidFill>
            </a:endParaRPr>
          </a:p>
        </p:txBody>
      </p:sp>
    </p:spTree>
    <p:extLst>
      <p:ext uri="{BB962C8B-B14F-4D97-AF65-F5344CB8AC3E}">
        <p14:creationId xmlns:p14="http://schemas.microsoft.com/office/powerpoint/2010/main" val="19332357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Grafana dashboard</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EAF97734-20AD-4267-8FAC-A19B353CFCC6}"/>
              </a:ext>
            </a:extLst>
          </p:cNvPr>
          <p:cNvPicPr>
            <a:picLocks noChangeAspect="1"/>
          </p:cNvPicPr>
          <p:nvPr/>
        </p:nvPicPr>
        <p:blipFill>
          <a:blip r:embed="rId3"/>
          <a:stretch>
            <a:fillRect/>
          </a:stretch>
        </p:blipFill>
        <p:spPr>
          <a:xfrm>
            <a:off x="0" y="2638762"/>
            <a:ext cx="9144000" cy="3756889"/>
          </a:xfrm>
          <a:prstGeom prst="rect">
            <a:avLst/>
          </a:prstGeom>
        </p:spPr>
      </p:pic>
    </p:spTree>
    <p:extLst>
      <p:ext uri="{BB962C8B-B14F-4D97-AF65-F5344CB8AC3E}">
        <p14:creationId xmlns:p14="http://schemas.microsoft.com/office/powerpoint/2010/main" val="3129851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latin typeface="+mj-lt"/>
              </a:rPr>
              <a:t>Postmortem Culture</a:t>
            </a:r>
            <a:br>
              <a:rPr lang="en-US" b="1" dirty="0">
                <a:latin typeface="+mj-lt"/>
              </a:rPr>
            </a:br>
            <a:r>
              <a:rPr lang="en-US" b="1" dirty="0">
                <a:latin typeface="+mj-lt"/>
              </a:rPr>
              <a:t> </a:t>
            </a:r>
            <a:br>
              <a:rPr lang="en-US" b="1" dirty="0">
                <a:latin typeface="+mj-lt"/>
              </a:rPr>
            </a:br>
            <a:r>
              <a:rPr lang="en-US" b="1" dirty="0">
                <a:latin typeface="+mj-lt"/>
              </a:rPr>
              <a:t>Learning from Failure</a:t>
            </a:r>
            <a:endParaRPr lang="en-US" sz="4400" b="1" dirty="0">
              <a:latin typeface="+mj-lt"/>
            </a:endParaRPr>
          </a:p>
        </p:txBody>
      </p:sp>
    </p:spTree>
    <p:extLst>
      <p:ext uri="{BB962C8B-B14F-4D97-AF65-F5344CB8AC3E}">
        <p14:creationId xmlns:p14="http://schemas.microsoft.com/office/powerpoint/2010/main" val="31878238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Workarounds…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8C1A145C-02EB-4173-82A2-43FE917F4591}"/>
              </a:ext>
            </a:extLst>
          </p:cNvPr>
          <p:cNvPicPr>
            <a:picLocks noChangeAspect="1"/>
          </p:cNvPicPr>
          <p:nvPr/>
        </p:nvPicPr>
        <p:blipFill>
          <a:blip r:embed="rId3"/>
          <a:stretch>
            <a:fillRect/>
          </a:stretch>
        </p:blipFill>
        <p:spPr>
          <a:xfrm>
            <a:off x="394554" y="2397965"/>
            <a:ext cx="8302795" cy="4460035"/>
          </a:xfrm>
          <a:prstGeom prst="rect">
            <a:avLst/>
          </a:prstGeom>
        </p:spPr>
      </p:pic>
    </p:spTree>
    <p:extLst>
      <p:ext uri="{BB962C8B-B14F-4D97-AF65-F5344CB8AC3E}">
        <p14:creationId xmlns:p14="http://schemas.microsoft.com/office/powerpoint/2010/main" val="18399552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D00E3B-B591-47F7-9BF3-4805082383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154</a:t>
            </a:fld>
            <a:endParaRPr lang="en-US"/>
          </a:p>
        </p:txBody>
      </p:sp>
      <p:pic>
        <p:nvPicPr>
          <p:cNvPr id="5" name="Picture 4">
            <a:extLst>
              <a:ext uri="{FF2B5EF4-FFF2-40B4-BE49-F238E27FC236}">
                <a16:creationId xmlns:a16="http://schemas.microsoft.com/office/drawing/2014/main" id="{D1B279E9-F67C-4D93-87B6-B776E336CC2A}"/>
              </a:ext>
            </a:extLst>
          </p:cNvPr>
          <p:cNvPicPr>
            <a:picLocks noChangeAspect="1"/>
          </p:cNvPicPr>
          <p:nvPr/>
        </p:nvPicPr>
        <p:blipFill>
          <a:blip r:embed="rId2"/>
          <a:stretch>
            <a:fillRect/>
          </a:stretch>
        </p:blipFill>
        <p:spPr>
          <a:xfrm>
            <a:off x="0" y="0"/>
            <a:ext cx="9135750" cy="4725059"/>
          </a:xfrm>
          <a:prstGeom prst="rect">
            <a:avLst/>
          </a:prstGeom>
        </p:spPr>
      </p:pic>
      <p:sp>
        <p:nvSpPr>
          <p:cNvPr id="6" name="Rectangle 5">
            <a:extLst>
              <a:ext uri="{FF2B5EF4-FFF2-40B4-BE49-F238E27FC236}">
                <a16:creationId xmlns:a16="http://schemas.microsoft.com/office/drawing/2014/main" id="{60073E65-12BD-469F-869B-22CAB71B2792}"/>
              </a:ext>
            </a:extLst>
          </p:cNvPr>
          <p:cNvSpPr/>
          <p:nvPr/>
        </p:nvSpPr>
        <p:spPr>
          <a:xfrm>
            <a:off x="-8250" y="5118587"/>
            <a:ext cx="9144000" cy="1287532"/>
          </a:xfrm>
          <a:prstGeom prst="rect">
            <a:avLst/>
          </a:prstGeom>
        </p:spPr>
        <p:txBody>
          <a:bodyPr wrap="square">
            <a:spAutoFit/>
          </a:bodyPr>
          <a:lstStyle/>
          <a:p>
            <a:pPr algn="just">
              <a:lnSpc>
                <a:spcPct val="150000"/>
              </a:lnSpc>
            </a:pPr>
            <a:r>
              <a:rPr lang="en-US" sz="1800" b="1" dirty="0"/>
              <a:t>The goals of a postmortem are to understand all contributing root causes, document the incident for future reference and pattern discovery, and enact effective preventative actions to reduce the likelihood or impact of recurrence.</a:t>
            </a:r>
            <a:endParaRPr lang="fr-FR" sz="3200" b="1" dirty="0"/>
          </a:p>
        </p:txBody>
      </p:sp>
    </p:spTree>
    <p:extLst>
      <p:ext uri="{BB962C8B-B14F-4D97-AF65-F5344CB8AC3E}">
        <p14:creationId xmlns:p14="http://schemas.microsoft.com/office/powerpoint/2010/main" val="121859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What is postmortem?</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Rectangle 4">
            <a:extLst>
              <a:ext uri="{FF2B5EF4-FFF2-40B4-BE49-F238E27FC236}">
                <a16:creationId xmlns:a16="http://schemas.microsoft.com/office/drawing/2014/main" id="{8BFA0E6D-8614-4CA9-9E1E-57FB17C399C3}"/>
              </a:ext>
            </a:extLst>
          </p:cNvPr>
          <p:cNvSpPr/>
          <p:nvPr/>
        </p:nvSpPr>
        <p:spPr>
          <a:xfrm>
            <a:off x="0" y="2527069"/>
            <a:ext cx="9144000" cy="3809504"/>
          </a:xfrm>
          <a:prstGeom prst="rect">
            <a:avLst/>
          </a:prstGeom>
        </p:spPr>
        <p:txBody>
          <a:bodyPr wrap="square">
            <a:spAutoFit/>
          </a:bodyPr>
          <a:lstStyle/>
          <a:p>
            <a:pPr>
              <a:lnSpc>
                <a:spcPct val="150000"/>
              </a:lnSpc>
            </a:pPr>
            <a:r>
              <a:rPr lang="fr-FR" sz="2000" b="1" dirty="0"/>
              <a:t>A </a:t>
            </a:r>
            <a:r>
              <a:rPr lang="fr-FR" sz="2000" b="1" dirty="0" err="1"/>
              <a:t>postmortem</a:t>
            </a:r>
            <a:r>
              <a:rPr lang="fr-FR" sz="2000" b="1" dirty="0"/>
              <a:t> </a:t>
            </a:r>
            <a:r>
              <a:rPr lang="fr-FR" sz="2000" b="1" dirty="0" err="1"/>
              <a:t>is</a:t>
            </a:r>
            <a:r>
              <a:rPr lang="fr-FR" sz="2000" b="1" dirty="0"/>
              <a:t> a </a:t>
            </a:r>
            <a:r>
              <a:rPr lang="fr-FR" sz="2000" b="1" dirty="0" err="1"/>
              <a:t>written</a:t>
            </a:r>
            <a:r>
              <a:rPr lang="fr-FR" sz="2000" b="1" dirty="0"/>
              <a:t> record of an incident </a:t>
            </a:r>
            <a:r>
              <a:rPr lang="fr-FR" sz="2000" b="1" dirty="0" err="1"/>
              <a:t>that</a:t>
            </a:r>
            <a:r>
              <a:rPr lang="fr-FR" sz="2000" b="1" dirty="0"/>
              <a:t> </a:t>
            </a:r>
            <a:r>
              <a:rPr lang="fr-FR" sz="2000" b="1" dirty="0" err="1"/>
              <a:t>describes</a:t>
            </a:r>
            <a:r>
              <a:rPr lang="fr-FR" sz="2000" b="1" dirty="0"/>
              <a:t>:</a:t>
            </a:r>
          </a:p>
          <a:p>
            <a:pPr>
              <a:lnSpc>
                <a:spcPct val="150000"/>
              </a:lnSpc>
            </a:pPr>
            <a:endParaRPr lang="fr-FR" sz="2400" b="1" dirty="0"/>
          </a:p>
          <a:p>
            <a:pPr marL="457200" indent="-457200">
              <a:lnSpc>
                <a:spcPct val="150000"/>
              </a:lnSpc>
              <a:buFont typeface="+mj-lt"/>
              <a:buAutoNum type="arabicPeriod"/>
            </a:pPr>
            <a:r>
              <a:rPr lang="fr-FR" sz="2400" b="1" dirty="0"/>
              <a:t> The </a:t>
            </a:r>
            <a:r>
              <a:rPr lang="fr-FR" sz="2400" b="1" dirty="0" err="1"/>
              <a:t>incident’s</a:t>
            </a:r>
            <a:r>
              <a:rPr lang="fr-FR" sz="2400" b="1" dirty="0"/>
              <a:t> impact. </a:t>
            </a:r>
          </a:p>
          <a:p>
            <a:pPr marL="457200" indent="-457200">
              <a:lnSpc>
                <a:spcPct val="150000"/>
              </a:lnSpc>
              <a:buFont typeface="+mj-lt"/>
              <a:buAutoNum type="arabicPeriod"/>
            </a:pPr>
            <a:r>
              <a:rPr lang="fr-FR" sz="2400" b="1" dirty="0"/>
              <a:t> The actions </a:t>
            </a:r>
            <a:r>
              <a:rPr lang="fr-FR" sz="2400" b="1" dirty="0" err="1"/>
              <a:t>taken</a:t>
            </a:r>
            <a:r>
              <a:rPr lang="fr-FR" sz="2400" b="1" dirty="0"/>
              <a:t> to </a:t>
            </a:r>
            <a:r>
              <a:rPr lang="fr-FR" sz="2400" b="1" dirty="0" err="1"/>
              <a:t>mitigate</a:t>
            </a:r>
            <a:r>
              <a:rPr lang="fr-FR" sz="2400" b="1" dirty="0"/>
              <a:t> or </a:t>
            </a:r>
            <a:r>
              <a:rPr lang="fr-FR" sz="2400" b="1" dirty="0" err="1"/>
              <a:t>resolve</a:t>
            </a:r>
            <a:r>
              <a:rPr lang="fr-FR" sz="2400" b="1" dirty="0"/>
              <a:t> the incident. </a:t>
            </a:r>
          </a:p>
          <a:p>
            <a:pPr marL="457200" indent="-457200">
              <a:lnSpc>
                <a:spcPct val="150000"/>
              </a:lnSpc>
              <a:buFont typeface="+mj-lt"/>
              <a:buAutoNum type="arabicPeriod"/>
            </a:pPr>
            <a:r>
              <a:rPr lang="fr-FR" sz="2400" b="1" dirty="0"/>
              <a:t> The </a:t>
            </a:r>
            <a:r>
              <a:rPr lang="fr-FR" sz="2400" b="1" dirty="0" err="1"/>
              <a:t>incident’s</a:t>
            </a:r>
            <a:r>
              <a:rPr lang="fr-FR" sz="2400" b="1" dirty="0"/>
              <a:t> causes. </a:t>
            </a:r>
          </a:p>
          <a:p>
            <a:pPr marL="457200" indent="-457200">
              <a:lnSpc>
                <a:spcPct val="150000"/>
              </a:lnSpc>
              <a:buFont typeface="+mj-lt"/>
              <a:buAutoNum type="arabicPeriod"/>
            </a:pPr>
            <a:r>
              <a:rPr lang="fr-FR" sz="2400" b="1" dirty="0"/>
              <a:t> Follow-up actions </a:t>
            </a:r>
            <a:r>
              <a:rPr lang="fr-FR" sz="2400" b="1" dirty="0" err="1"/>
              <a:t>taken</a:t>
            </a:r>
            <a:r>
              <a:rPr lang="fr-FR" sz="2400" b="1" dirty="0"/>
              <a:t> to </a:t>
            </a:r>
            <a:r>
              <a:rPr lang="fr-FR" sz="2400" b="1" dirty="0" err="1"/>
              <a:t>prevent</a:t>
            </a:r>
            <a:r>
              <a:rPr lang="fr-FR" sz="2400" b="1" dirty="0"/>
              <a:t> the incident </a:t>
            </a:r>
            <a:r>
              <a:rPr lang="fr-FR" sz="2400" b="1" dirty="0" err="1"/>
              <a:t>from</a:t>
            </a:r>
            <a:r>
              <a:rPr lang="fr-FR" sz="2400" b="1" dirty="0"/>
              <a:t>  happening </a:t>
            </a:r>
            <a:r>
              <a:rPr lang="fr-FR" sz="2400" b="1" dirty="0" err="1"/>
              <a:t>again</a:t>
            </a:r>
            <a:r>
              <a:rPr lang="fr-FR" sz="2400" b="1" dirty="0"/>
              <a:t>.</a:t>
            </a:r>
          </a:p>
        </p:txBody>
      </p:sp>
    </p:spTree>
    <p:extLst>
      <p:ext uri="{BB962C8B-B14F-4D97-AF65-F5344CB8AC3E}">
        <p14:creationId xmlns:p14="http://schemas.microsoft.com/office/powerpoint/2010/main" val="277965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Postmortem process overview</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Rectangle 4">
            <a:extLst>
              <a:ext uri="{FF2B5EF4-FFF2-40B4-BE49-F238E27FC236}">
                <a16:creationId xmlns:a16="http://schemas.microsoft.com/office/drawing/2014/main" id="{8BFA0E6D-8614-4CA9-9E1E-57FB17C399C3}"/>
              </a:ext>
            </a:extLst>
          </p:cNvPr>
          <p:cNvSpPr/>
          <p:nvPr/>
        </p:nvSpPr>
        <p:spPr>
          <a:xfrm>
            <a:off x="0" y="2527069"/>
            <a:ext cx="9144000" cy="3930371"/>
          </a:xfrm>
          <a:prstGeom prst="rect">
            <a:avLst/>
          </a:prstGeom>
        </p:spPr>
        <p:txBody>
          <a:bodyPr wrap="square">
            <a:spAutoFit/>
          </a:bodyPr>
          <a:lstStyle/>
          <a:p>
            <a:pPr algn="just">
              <a:lnSpc>
                <a:spcPct val="150000"/>
              </a:lnSpc>
            </a:pPr>
            <a:r>
              <a:rPr lang="en-US" sz="2000" dirty="0"/>
              <a:t>For postmortems to be effective, the process has to make it easy for teams to identify causes and fix them..</a:t>
            </a:r>
          </a:p>
          <a:p>
            <a:pPr algn="just">
              <a:lnSpc>
                <a:spcPct val="150000"/>
              </a:lnSpc>
            </a:pPr>
            <a:endParaRPr lang="en-US" sz="2000" dirty="0"/>
          </a:p>
          <a:p>
            <a:pPr algn="just">
              <a:lnSpc>
                <a:spcPct val="150000"/>
              </a:lnSpc>
            </a:pPr>
            <a:r>
              <a:rPr lang="en-US" sz="2000" dirty="0"/>
              <a:t>Postmortems should not be restricted/limited to only technical issues (outages, technical incidents, failures), because otherwise we miss a lot of valuable information from other areas that are helpful for continuous improvement.</a:t>
            </a:r>
          </a:p>
          <a:p>
            <a:pPr algn="just">
              <a:lnSpc>
                <a:spcPct val="150000"/>
              </a:lnSpc>
            </a:pPr>
            <a:endParaRPr lang="en-US" sz="2000" dirty="0"/>
          </a:p>
          <a:p>
            <a:pPr>
              <a:lnSpc>
                <a:spcPct val="150000"/>
              </a:lnSpc>
            </a:pPr>
            <a:r>
              <a:rPr lang="fr-FR" dirty="0"/>
              <a:t>Template: </a:t>
            </a:r>
            <a:br>
              <a:rPr lang="fr-FR" dirty="0"/>
            </a:br>
            <a:r>
              <a:rPr lang="fr-FR" dirty="0">
                <a:hlinkClick r:id="rId3"/>
              </a:rPr>
              <a:t>https://github.com/dastergon/postmortem-templates/blob/master/templates/postmortem-template-srebook.md</a:t>
            </a:r>
            <a:endParaRPr lang="fr-FR" dirty="0"/>
          </a:p>
        </p:txBody>
      </p:sp>
    </p:spTree>
    <p:extLst>
      <p:ext uri="{BB962C8B-B14F-4D97-AF65-F5344CB8AC3E}">
        <p14:creationId xmlns:p14="http://schemas.microsoft.com/office/powerpoint/2010/main" val="37081025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Postmortem process overview</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Rectangle 4">
            <a:extLst>
              <a:ext uri="{FF2B5EF4-FFF2-40B4-BE49-F238E27FC236}">
                <a16:creationId xmlns:a16="http://schemas.microsoft.com/office/drawing/2014/main" id="{8BFA0E6D-8614-4CA9-9E1E-57FB17C399C3}"/>
              </a:ext>
            </a:extLst>
          </p:cNvPr>
          <p:cNvSpPr/>
          <p:nvPr/>
        </p:nvSpPr>
        <p:spPr>
          <a:xfrm>
            <a:off x="0" y="2324200"/>
            <a:ext cx="9144000" cy="4190314"/>
          </a:xfrm>
          <a:prstGeom prst="rect">
            <a:avLst/>
          </a:prstGeom>
        </p:spPr>
        <p:txBody>
          <a:bodyPr wrap="square">
            <a:spAutoFit/>
          </a:bodyPr>
          <a:lstStyle/>
          <a:p>
            <a:pPr>
              <a:lnSpc>
                <a:spcPct val="150000"/>
              </a:lnSpc>
            </a:pPr>
            <a:r>
              <a:rPr lang="en-US" sz="2000" dirty="0"/>
              <a:t>They should also include situational issues we might encounter like:</a:t>
            </a:r>
          </a:p>
          <a:p>
            <a:pPr marL="342900" indent="-342900">
              <a:lnSpc>
                <a:spcPct val="150000"/>
              </a:lnSpc>
              <a:buFont typeface="Wingdings" panose="05000000000000000000" pitchFamily="2" charset="2"/>
              <a:buChar char="§"/>
            </a:pPr>
            <a:r>
              <a:rPr lang="en-US" sz="2000" dirty="0"/>
              <a:t>Communication problems.</a:t>
            </a:r>
          </a:p>
          <a:p>
            <a:pPr marL="342900" indent="-342900">
              <a:lnSpc>
                <a:spcPct val="150000"/>
              </a:lnSpc>
              <a:buFont typeface="Wingdings" panose="05000000000000000000" pitchFamily="2" charset="2"/>
              <a:buChar char="§"/>
            </a:pPr>
            <a:r>
              <a:rPr lang="en-US" sz="2000" dirty="0"/>
              <a:t>Conflicts.</a:t>
            </a:r>
          </a:p>
          <a:p>
            <a:pPr marL="342900" indent="-342900">
              <a:lnSpc>
                <a:spcPct val="150000"/>
              </a:lnSpc>
              <a:buFont typeface="Wingdings" panose="05000000000000000000" pitchFamily="2" charset="2"/>
              <a:buChar char="§"/>
            </a:pPr>
            <a:r>
              <a:rPr lang="en-US" sz="2000" dirty="0"/>
              <a:t>Anything you can learn from.</a:t>
            </a:r>
          </a:p>
          <a:p>
            <a:pPr>
              <a:lnSpc>
                <a:spcPct val="150000"/>
              </a:lnSpc>
            </a:pPr>
            <a:endParaRPr lang="en-US" sz="2000" dirty="0"/>
          </a:p>
          <a:p>
            <a:pPr>
              <a:lnSpc>
                <a:spcPct val="150000"/>
              </a:lnSpc>
            </a:pPr>
            <a:r>
              <a:rPr lang="en-US" sz="2000" dirty="0"/>
              <a:t>It is VERY IMPORTANT when writing them to:</a:t>
            </a:r>
          </a:p>
          <a:p>
            <a:pPr marL="342900" indent="-342900">
              <a:lnSpc>
                <a:spcPct val="150000"/>
              </a:lnSpc>
              <a:buFont typeface="Wingdings" panose="05000000000000000000" pitchFamily="2" charset="2"/>
              <a:buChar char="§"/>
            </a:pPr>
            <a:r>
              <a:rPr lang="en-US" sz="2000" dirty="0"/>
              <a:t>Use blameless language.</a:t>
            </a:r>
          </a:p>
          <a:p>
            <a:pPr marL="342900" indent="-342900">
              <a:lnSpc>
                <a:spcPct val="150000"/>
              </a:lnSpc>
              <a:buFont typeface="Wingdings" panose="05000000000000000000" pitchFamily="2" charset="2"/>
              <a:buChar char="§"/>
            </a:pPr>
            <a:r>
              <a:rPr lang="en-US" sz="2000" dirty="0"/>
              <a:t>Be </a:t>
            </a:r>
            <a:r>
              <a:rPr lang="en-US" sz="2000" dirty="0" err="1"/>
              <a:t>annonymous</a:t>
            </a:r>
            <a:r>
              <a:rPr lang="en-US" sz="2000" dirty="0"/>
              <a:t> without </a:t>
            </a:r>
            <a:r>
              <a:rPr lang="en-US" sz="2000" dirty="0" err="1"/>
              <a:t>fingerpointing</a:t>
            </a:r>
            <a:r>
              <a:rPr lang="en-US" sz="2000" dirty="0"/>
              <a:t>.</a:t>
            </a:r>
          </a:p>
          <a:p>
            <a:pPr marL="342900" indent="-342900">
              <a:lnSpc>
                <a:spcPct val="150000"/>
              </a:lnSpc>
              <a:buFont typeface="Wingdings" panose="05000000000000000000" pitchFamily="2" charset="2"/>
              <a:buChar char="§"/>
            </a:pPr>
            <a:r>
              <a:rPr lang="en-US" sz="2000" dirty="0"/>
              <a:t>Be constructive.</a:t>
            </a:r>
          </a:p>
        </p:txBody>
      </p:sp>
    </p:spTree>
    <p:extLst>
      <p:ext uri="{BB962C8B-B14F-4D97-AF65-F5344CB8AC3E}">
        <p14:creationId xmlns:p14="http://schemas.microsoft.com/office/powerpoint/2010/main" val="421731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anim calcmode="lin" valueType="num">
                                      <p:cBhvr additive="base">
                                        <p:cTn id="1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 calcmode="lin" valueType="num">
                                      <p:cBhvr additive="base">
                                        <p:cTn id="1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 calcmode="lin" valueType="num">
                                      <p:cBhvr additive="base">
                                        <p:cTn id="1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Which information should a postmortem contain?</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Rounded Corners 1">
            <a:extLst>
              <a:ext uri="{FF2B5EF4-FFF2-40B4-BE49-F238E27FC236}">
                <a16:creationId xmlns:a16="http://schemas.microsoft.com/office/drawing/2014/main" id="{AF67B01D-A7A0-46BA-A3E2-7EE7A6BB2589}"/>
              </a:ext>
            </a:extLst>
          </p:cNvPr>
          <p:cNvSpPr/>
          <p:nvPr/>
        </p:nvSpPr>
        <p:spPr>
          <a:xfrm>
            <a:off x="283551" y="2489130"/>
            <a:ext cx="8465894"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dirty="0"/>
              <a:t>An </a:t>
            </a:r>
            <a:r>
              <a:rPr lang="en-US" sz="2400" b="1" dirty="0"/>
              <a:t>overview</a:t>
            </a:r>
            <a:r>
              <a:rPr lang="en-US" sz="2400" dirty="0"/>
              <a:t> to provide context.</a:t>
            </a:r>
          </a:p>
        </p:txBody>
      </p:sp>
      <p:sp>
        <p:nvSpPr>
          <p:cNvPr id="12" name="Rectangle: Rounded Corners 11">
            <a:extLst>
              <a:ext uri="{FF2B5EF4-FFF2-40B4-BE49-F238E27FC236}">
                <a16:creationId xmlns:a16="http://schemas.microsoft.com/office/drawing/2014/main" id="{1A9AFBA7-E383-4D11-805D-F01467BA2DB5}"/>
              </a:ext>
            </a:extLst>
          </p:cNvPr>
          <p:cNvSpPr/>
          <p:nvPr/>
        </p:nvSpPr>
        <p:spPr>
          <a:xfrm>
            <a:off x="283551" y="3312090"/>
            <a:ext cx="8465894"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dirty="0"/>
              <a:t>A description of the problem (</a:t>
            </a:r>
            <a:r>
              <a:rPr lang="en-US" sz="2400" b="1" dirty="0"/>
              <a:t>what happened?</a:t>
            </a:r>
            <a:r>
              <a:rPr lang="en-US" sz="2400" dirty="0"/>
              <a:t>).</a:t>
            </a:r>
          </a:p>
        </p:txBody>
      </p:sp>
      <p:sp>
        <p:nvSpPr>
          <p:cNvPr id="13" name="Rectangle: Rounded Corners 12">
            <a:extLst>
              <a:ext uri="{FF2B5EF4-FFF2-40B4-BE49-F238E27FC236}">
                <a16:creationId xmlns:a16="http://schemas.microsoft.com/office/drawing/2014/main" id="{2D8EA262-4AE3-4331-BA2A-E90F6D747190}"/>
              </a:ext>
            </a:extLst>
          </p:cNvPr>
          <p:cNvSpPr/>
          <p:nvPr/>
        </p:nvSpPr>
        <p:spPr>
          <a:xfrm>
            <a:off x="283551" y="4128751"/>
            <a:ext cx="8465894"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dirty="0"/>
              <a:t>The </a:t>
            </a:r>
            <a:r>
              <a:rPr lang="en-US" sz="2400" b="1" dirty="0"/>
              <a:t>root cause</a:t>
            </a:r>
            <a:r>
              <a:rPr lang="en-US" sz="2400" dirty="0"/>
              <a:t> (Why it happened?).</a:t>
            </a:r>
          </a:p>
        </p:txBody>
      </p:sp>
      <p:sp>
        <p:nvSpPr>
          <p:cNvPr id="14" name="Rectangle: Rounded Corners 13">
            <a:extLst>
              <a:ext uri="{FF2B5EF4-FFF2-40B4-BE49-F238E27FC236}">
                <a16:creationId xmlns:a16="http://schemas.microsoft.com/office/drawing/2014/main" id="{4EC5FFD8-FAEB-40D3-9BFC-85066A4BE9C0}"/>
              </a:ext>
            </a:extLst>
          </p:cNvPr>
          <p:cNvSpPr/>
          <p:nvPr/>
        </p:nvSpPr>
        <p:spPr>
          <a:xfrm>
            <a:off x="283551" y="4922903"/>
            <a:ext cx="8465894"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dirty="0"/>
              <a:t>A </a:t>
            </a:r>
            <a:r>
              <a:rPr lang="en-US" sz="2400" b="1" dirty="0"/>
              <a:t>resolution</a:t>
            </a:r>
            <a:r>
              <a:rPr lang="en-US" sz="2400" dirty="0"/>
              <a:t> (How we solved the issue).</a:t>
            </a:r>
          </a:p>
        </p:txBody>
      </p:sp>
      <p:sp>
        <p:nvSpPr>
          <p:cNvPr id="15" name="Rectangle: Rounded Corners 14">
            <a:extLst>
              <a:ext uri="{FF2B5EF4-FFF2-40B4-BE49-F238E27FC236}">
                <a16:creationId xmlns:a16="http://schemas.microsoft.com/office/drawing/2014/main" id="{9EEF6D78-32CD-43B2-8525-7495074447C6}"/>
              </a:ext>
            </a:extLst>
          </p:cNvPr>
          <p:cNvSpPr/>
          <p:nvPr/>
        </p:nvSpPr>
        <p:spPr>
          <a:xfrm>
            <a:off x="283551" y="5774305"/>
            <a:ext cx="8465894"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sz="2400" dirty="0"/>
              <a:t>A </a:t>
            </a:r>
            <a:r>
              <a:rPr lang="fr-FR" sz="2400" b="1" dirty="0" err="1"/>
              <a:t>lesson</a:t>
            </a:r>
            <a:r>
              <a:rPr lang="fr-FR" sz="2400" b="1" dirty="0"/>
              <a:t> </a:t>
            </a:r>
            <a:r>
              <a:rPr lang="fr-FR" sz="2400" b="1" dirty="0" err="1"/>
              <a:t>learned</a:t>
            </a:r>
            <a:r>
              <a:rPr lang="fr-FR" sz="2400" dirty="0"/>
              <a:t>.</a:t>
            </a:r>
          </a:p>
        </p:txBody>
      </p:sp>
    </p:spTree>
    <p:extLst>
      <p:ext uri="{BB962C8B-B14F-4D97-AF65-F5344CB8AC3E}">
        <p14:creationId xmlns:p14="http://schemas.microsoft.com/office/powerpoint/2010/main" val="95172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P spid="15"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Which information should a postmortem contain?</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Rounded Corners 1">
            <a:extLst>
              <a:ext uri="{FF2B5EF4-FFF2-40B4-BE49-F238E27FC236}">
                <a16:creationId xmlns:a16="http://schemas.microsoft.com/office/drawing/2014/main" id="{AF67B01D-A7A0-46BA-A3E2-7EE7A6BB2589}"/>
              </a:ext>
            </a:extLst>
          </p:cNvPr>
          <p:cNvSpPr/>
          <p:nvPr/>
        </p:nvSpPr>
        <p:spPr>
          <a:xfrm>
            <a:off x="268297" y="2315758"/>
            <a:ext cx="8579094" cy="43410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p>
          <a:p>
            <a:r>
              <a:rPr lang="en-US" sz="2400" b="1" dirty="0"/>
              <a:t>Some other extra information that could be useful to include:</a:t>
            </a:r>
          </a:p>
          <a:p>
            <a:endParaRPr lang="en-US" sz="2400" dirty="0"/>
          </a:p>
          <a:p>
            <a:pPr marL="342900" indent="-342900">
              <a:lnSpc>
                <a:spcPct val="150000"/>
              </a:lnSpc>
              <a:buFont typeface="Wingdings" panose="05000000000000000000" pitchFamily="2" charset="2"/>
              <a:buChar char="§"/>
            </a:pPr>
            <a:r>
              <a:rPr lang="en-US" sz="2400" b="1" dirty="0"/>
              <a:t>Screenshots.</a:t>
            </a:r>
            <a:endParaRPr lang="en-US" sz="2400" dirty="0"/>
          </a:p>
          <a:p>
            <a:pPr marL="342900" indent="-342900">
              <a:lnSpc>
                <a:spcPct val="150000"/>
              </a:lnSpc>
              <a:buFont typeface="Wingdings" panose="05000000000000000000" pitchFamily="2" charset="2"/>
              <a:buChar char="§"/>
            </a:pPr>
            <a:r>
              <a:rPr lang="en-US" sz="2400" b="1" dirty="0"/>
              <a:t>Tickets.</a:t>
            </a:r>
            <a:endParaRPr lang="en-US" sz="2400" dirty="0"/>
          </a:p>
          <a:p>
            <a:pPr marL="342900" indent="-342900">
              <a:lnSpc>
                <a:spcPct val="150000"/>
              </a:lnSpc>
              <a:buFont typeface="Wingdings" panose="05000000000000000000" pitchFamily="2" charset="2"/>
              <a:buChar char="§"/>
            </a:pPr>
            <a:r>
              <a:rPr lang="en-US" sz="2400" b="1" dirty="0"/>
              <a:t>Charts.</a:t>
            </a:r>
            <a:endParaRPr lang="en-US" sz="2400" dirty="0"/>
          </a:p>
          <a:p>
            <a:pPr marL="342900" indent="-342900">
              <a:lnSpc>
                <a:spcPct val="150000"/>
              </a:lnSpc>
              <a:buFont typeface="Wingdings" panose="05000000000000000000" pitchFamily="2" charset="2"/>
              <a:buChar char="§"/>
            </a:pPr>
            <a:r>
              <a:rPr lang="en-US" sz="2400" b="1" dirty="0"/>
              <a:t>Timelines.</a:t>
            </a:r>
            <a:endParaRPr lang="en-US" sz="2400" dirty="0"/>
          </a:p>
          <a:p>
            <a:pPr marL="342900" indent="-342900">
              <a:lnSpc>
                <a:spcPct val="150000"/>
              </a:lnSpc>
              <a:buFont typeface="Wingdings" panose="05000000000000000000" pitchFamily="2" charset="2"/>
              <a:buChar char="§"/>
            </a:pPr>
            <a:r>
              <a:rPr lang="en-US" sz="2400" b="1" dirty="0"/>
              <a:t>External feedback.</a:t>
            </a:r>
            <a:endParaRPr lang="en-US" sz="2400" dirty="0"/>
          </a:p>
          <a:p>
            <a:endParaRPr lang="en-US" sz="2400" dirty="0"/>
          </a:p>
        </p:txBody>
      </p:sp>
    </p:spTree>
    <p:extLst>
      <p:ext uri="{BB962C8B-B14F-4D97-AF65-F5344CB8AC3E}">
        <p14:creationId xmlns:p14="http://schemas.microsoft.com/office/powerpoint/2010/main" val="3508755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6"/>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000" b="1" kern="1200" dirty="0">
                <a:solidFill>
                  <a:srgbClr val="FFFFFF"/>
                </a:solidFill>
                <a:latin typeface="+mj-lt"/>
                <a:ea typeface="+mj-ea"/>
                <a:cs typeface="+mj-cs"/>
              </a:rPr>
              <a:t>Continuous Delivery (CD)</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865598E-8658-47B0-898D-2941C88EC849}"/>
              </a:ext>
            </a:extLst>
          </p:cNvPr>
          <p:cNvPicPr>
            <a:picLocks noChangeAspect="1"/>
          </p:cNvPicPr>
          <p:nvPr/>
        </p:nvPicPr>
        <p:blipFill>
          <a:blip r:embed="rId3"/>
          <a:stretch>
            <a:fillRect/>
          </a:stretch>
        </p:blipFill>
        <p:spPr>
          <a:xfrm>
            <a:off x="0" y="2634249"/>
            <a:ext cx="9144000" cy="3880265"/>
          </a:xfrm>
          <a:prstGeom prst="rect">
            <a:avLst/>
          </a:prstGeom>
        </p:spPr>
      </p:pic>
    </p:spTree>
    <p:extLst>
      <p:ext uri="{BB962C8B-B14F-4D97-AF65-F5344CB8AC3E}">
        <p14:creationId xmlns:p14="http://schemas.microsoft.com/office/powerpoint/2010/main" val="14661780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Tooling requirements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Rounded Corners 6">
            <a:extLst>
              <a:ext uri="{FF2B5EF4-FFF2-40B4-BE49-F238E27FC236}">
                <a16:creationId xmlns:a16="http://schemas.microsoft.com/office/drawing/2014/main" id="{6BB58B90-D019-401D-9A96-EA9ABA62295F}"/>
              </a:ext>
            </a:extLst>
          </p:cNvPr>
          <p:cNvSpPr/>
          <p:nvPr/>
        </p:nvSpPr>
        <p:spPr>
          <a:xfrm>
            <a:off x="283551" y="2993967"/>
            <a:ext cx="4002962"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Incident </a:t>
            </a:r>
            <a:r>
              <a:rPr lang="fr-FR" sz="2400" b="1" dirty="0" err="1"/>
              <a:t>tracking</a:t>
            </a:r>
            <a:endParaRPr lang="fr-FR" sz="4000" b="1" dirty="0"/>
          </a:p>
        </p:txBody>
      </p:sp>
      <p:sp>
        <p:nvSpPr>
          <p:cNvPr id="8" name="Rectangle: Rounded Corners 7">
            <a:extLst>
              <a:ext uri="{FF2B5EF4-FFF2-40B4-BE49-F238E27FC236}">
                <a16:creationId xmlns:a16="http://schemas.microsoft.com/office/drawing/2014/main" id="{D3394DFB-D65E-4D84-AF56-F6BE321D54F4}"/>
              </a:ext>
            </a:extLst>
          </p:cNvPr>
          <p:cNvSpPr/>
          <p:nvPr/>
        </p:nvSpPr>
        <p:spPr>
          <a:xfrm>
            <a:off x="283551" y="4365457"/>
            <a:ext cx="4002962"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err="1"/>
              <a:t>Video</a:t>
            </a:r>
            <a:r>
              <a:rPr lang="fr-FR" sz="2400" b="1" dirty="0"/>
              <a:t> chat</a:t>
            </a:r>
            <a:endParaRPr lang="fr-FR" sz="4000" b="1" dirty="0"/>
          </a:p>
        </p:txBody>
      </p:sp>
      <p:sp>
        <p:nvSpPr>
          <p:cNvPr id="9" name="Rectangle: Rounded Corners 8">
            <a:extLst>
              <a:ext uri="{FF2B5EF4-FFF2-40B4-BE49-F238E27FC236}">
                <a16:creationId xmlns:a16="http://schemas.microsoft.com/office/drawing/2014/main" id="{C12DCCFC-06B0-4AB1-917A-DDE661485C26}"/>
              </a:ext>
            </a:extLst>
          </p:cNvPr>
          <p:cNvSpPr/>
          <p:nvPr/>
        </p:nvSpPr>
        <p:spPr>
          <a:xfrm>
            <a:off x="4857487" y="2993966"/>
            <a:ext cx="4002962"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Chat room</a:t>
            </a:r>
          </a:p>
        </p:txBody>
      </p:sp>
      <p:sp>
        <p:nvSpPr>
          <p:cNvPr id="10" name="Rectangle: Rounded Corners 9">
            <a:extLst>
              <a:ext uri="{FF2B5EF4-FFF2-40B4-BE49-F238E27FC236}">
                <a16:creationId xmlns:a16="http://schemas.microsoft.com/office/drawing/2014/main" id="{9BADD6B7-8146-4ACA-A75F-2F9855E70277}"/>
              </a:ext>
            </a:extLst>
          </p:cNvPr>
          <p:cNvSpPr/>
          <p:nvPr/>
        </p:nvSpPr>
        <p:spPr>
          <a:xfrm>
            <a:off x="4857487" y="4365455"/>
            <a:ext cx="4002962"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err="1"/>
              <a:t>Alerting</a:t>
            </a:r>
            <a:r>
              <a:rPr lang="fr-FR" sz="2400" b="1" dirty="0"/>
              <a:t> system</a:t>
            </a:r>
            <a:endParaRPr lang="fr-FR" sz="4000" b="1" dirty="0"/>
          </a:p>
        </p:txBody>
      </p:sp>
      <p:sp>
        <p:nvSpPr>
          <p:cNvPr id="11" name="Rectangle: Rounded Corners 10">
            <a:extLst>
              <a:ext uri="{FF2B5EF4-FFF2-40B4-BE49-F238E27FC236}">
                <a16:creationId xmlns:a16="http://schemas.microsoft.com/office/drawing/2014/main" id="{D890FBFD-14D2-4F05-AF4E-1736293C9D3F}"/>
              </a:ext>
            </a:extLst>
          </p:cNvPr>
          <p:cNvSpPr/>
          <p:nvPr/>
        </p:nvSpPr>
        <p:spPr>
          <a:xfrm>
            <a:off x="283551" y="5859082"/>
            <a:ext cx="4002962"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a:t>Documentation </a:t>
            </a:r>
            <a:r>
              <a:rPr lang="fr-FR" sz="2400" b="1" dirty="0" err="1"/>
              <a:t>tool</a:t>
            </a:r>
            <a:endParaRPr lang="fr-FR" sz="4000" b="1" dirty="0"/>
          </a:p>
        </p:txBody>
      </p:sp>
      <p:sp>
        <p:nvSpPr>
          <p:cNvPr id="12" name="Rectangle: Rounded Corners 11">
            <a:extLst>
              <a:ext uri="{FF2B5EF4-FFF2-40B4-BE49-F238E27FC236}">
                <a16:creationId xmlns:a16="http://schemas.microsoft.com/office/drawing/2014/main" id="{5EBF71BB-4E83-46DF-8E1A-469F2BDC04D9}"/>
              </a:ext>
            </a:extLst>
          </p:cNvPr>
          <p:cNvSpPr/>
          <p:nvPr/>
        </p:nvSpPr>
        <p:spPr>
          <a:xfrm>
            <a:off x="4857487" y="5859081"/>
            <a:ext cx="4002962" cy="565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b="1" dirty="0" err="1"/>
              <a:t>Statuspage</a:t>
            </a:r>
            <a:r>
              <a:rPr lang="fr-FR" sz="2400" dirty="0"/>
              <a:t> </a:t>
            </a:r>
            <a:endParaRPr lang="fr-FR" sz="4000" b="1" dirty="0"/>
          </a:p>
        </p:txBody>
      </p:sp>
    </p:spTree>
    <p:extLst>
      <p:ext uri="{BB962C8B-B14F-4D97-AF65-F5344CB8AC3E}">
        <p14:creationId xmlns:p14="http://schemas.microsoft.com/office/powerpoint/2010/main" val="24262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Public postmortems?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376050A6-B67D-49B3-B551-1874DD00AF04}"/>
              </a:ext>
            </a:extLst>
          </p:cNvPr>
          <p:cNvPicPr>
            <a:picLocks noChangeAspect="1"/>
          </p:cNvPicPr>
          <p:nvPr/>
        </p:nvPicPr>
        <p:blipFill>
          <a:blip r:embed="rId3"/>
          <a:stretch>
            <a:fillRect/>
          </a:stretch>
        </p:blipFill>
        <p:spPr>
          <a:xfrm>
            <a:off x="1387689" y="2399314"/>
            <a:ext cx="5744631" cy="3655674"/>
          </a:xfrm>
          <a:prstGeom prst="rect">
            <a:avLst/>
          </a:prstGeom>
        </p:spPr>
      </p:pic>
      <p:sp>
        <p:nvSpPr>
          <p:cNvPr id="6" name="Rectangle 5">
            <a:extLst>
              <a:ext uri="{FF2B5EF4-FFF2-40B4-BE49-F238E27FC236}">
                <a16:creationId xmlns:a16="http://schemas.microsoft.com/office/drawing/2014/main" id="{C015F08A-70D8-4818-A62F-51D7D03FF15E}"/>
              </a:ext>
            </a:extLst>
          </p:cNvPr>
          <p:cNvSpPr/>
          <p:nvPr/>
        </p:nvSpPr>
        <p:spPr>
          <a:xfrm>
            <a:off x="437812" y="6360625"/>
            <a:ext cx="7644384" cy="307777"/>
          </a:xfrm>
          <a:prstGeom prst="rect">
            <a:avLst/>
          </a:prstGeom>
        </p:spPr>
        <p:txBody>
          <a:bodyPr wrap="square">
            <a:spAutoFit/>
          </a:bodyPr>
          <a:lstStyle/>
          <a:p>
            <a:r>
              <a:rPr lang="fr-FR" dirty="0">
                <a:hlinkClick r:id="rId4"/>
              </a:rPr>
              <a:t>https://about.gitlab.com/blog/2017/02/10/postmortem-of-database-outage-of-january-31/</a:t>
            </a:r>
            <a:endParaRPr lang="fr-FR" dirty="0"/>
          </a:p>
        </p:txBody>
      </p:sp>
    </p:spTree>
    <p:extLst>
      <p:ext uri="{BB962C8B-B14F-4D97-AF65-F5344CB8AC3E}">
        <p14:creationId xmlns:p14="http://schemas.microsoft.com/office/powerpoint/2010/main" val="39961518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Replay postmortem scenarios as training </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1E650EF1-7A8F-4857-AE54-5A510FC3A950}"/>
              </a:ext>
            </a:extLst>
          </p:cNvPr>
          <p:cNvPicPr>
            <a:picLocks noChangeAspect="1"/>
          </p:cNvPicPr>
          <p:nvPr/>
        </p:nvPicPr>
        <p:blipFill>
          <a:blip r:embed="rId3"/>
          <a:stretch>
            <a:fillRect/>
          </a:stretch>
        </p:blipFill>
        <p:spPr>
          <a:xfrm>
            <a:off x="227993" y="2370561"/>
            <a:ext cx="8688012" cy="4143953"/>
          </a:xfrm>
          <a:prstGeom prst="rect">
            <a:avLst/>
          </a:prstGeom>
        </p:spPr>
      </p:pic>
    </p:spTree>
    <p:extLst>
      <p:ext uri="{BB962C8B-B14F-4D97-AF65-F5344CB8AC3E}">
        <p14:creationId xmlns:p14="http://schemas.microsoft.com/office/powerpoint/2010/main" val="36118639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b="1" dirty="0"/>
              <a:t>SRE</a:t>
            </a:r>
            <a:br>
              <a:rPr lang="en-US" b="1" dirty="0"/>
            </a:br>
            <a:br>
              <a:rPr lang="en-US" b="1" dirty="0"/>
            </a:br>
            <a:r>
              <a:rPr lang="en-US" b="1" dirty="0"/>
              <a:t>Emergency Procedures</a:t>
            </a:r>
            <a:endParaRPr dirty="0"/>
          </a:p>
        </p:txBody>
      </p:sp>
    </p:spTree>
    <p:extLst>
      <p:ext uri="{BB962C8B-B14F-4D97-AF65-F5344CB8AC3E}">
        <p14:creationId xmlns:p14="http://schemas.microsoft.com/office/powerpoint/2010/main" val="30008111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1448631"/>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Context: </a:t>
            </a:r>
            <a:br>
              <a:rPr lang="en-US" sz="3200" b="1" kern="1200" dirty="0">
                <a:solidFill>
                  <a:srgbClr val="FFFFFF"/>
                </a:solidFill>
                <a:latin typeface="+mj-lt"/>
                <a:ea typeface="+mj-ea"/>
                <a:cs typeface="+mj-cs"/>
              </a:rPr>
            </a:b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Launching new features vs reliability</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EA88C6FD-C2A4-4B73-8AD8-22DF7FE736B6}"/>
              </a:ext>
            </a:extLst>
          </p:cNvPr>
          <p:cNvPicPr>
            <a:picLocks noChangeAspect="1"/>
          </p:cNvPicPr>
          <p:nvPr/>
        </p:nvPicPr>
        <p:blipFill>
          <a:blip r:embed="rId3"/>
          <a:stretch>
            <a:fillRect/>
          </a:stretch>
        </p:blipFill>
        <p:spPr>
          <a:xfrm>
            <a:off x="0" y="2553777"/>
            <a:ext cx="9075990" cy="2855592"/>
          </a:xfrm>
          <a:prstGeom prst="rect">
            <a:avLst/>
          </a:prstGeom>
        </p:spPr>
      </p:pic>
    </p:spTree>
    <p:extLst>
      <p:ext uri="{BB962C8B-B14F-4D97-AF65-F5344CB8AC3E}">
        <p14:creationId xmlns:p14="http://schemas.microsoft.com/office/powerpoint/2010/main" val="18306996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1448631"/>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Context: </a:t>
            </a:r>
            <a:br>
              <a:rPr lang="en-US" sz="3200" b="1" kern="1200" dirty="0">
                <a:solidFill>
                  <a:srgbClr val="FFFFFF"/>
                </a:solidFill>
                <a:latin typeface="+mj-lt"/>
                <a:ea typeface="+mj-ea"/>
                <a:cs typeface="+mj-cs"/>
              </a:rPr>
            </a:b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Launching new features vs reliability</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577DEDBB-7384-4EBC-A0CF-C344C8AACC40}"/>
              </a:ext>
            </a:extLst>
          </p:cNvPr>
          <p:cNvPicPr>
            <a:picLocks noChangeAspect="1"/>
          </p:cNvPicPr>
          <p:nvPr/>
        </p:nvPicPr>
        <p:blipFill>
          <a:blip r:embed="rId3"/>
          <a:stretch>
            <a:fillRect/>
          </a:stretch>
        </p:blipFill>
        <p:spPr>
          <a:xfrm>
            <a:off x="1859687" y="2324407"/>
            <a:ext cx="5424623" cy="4395052"/>
          </a:xfrm>
          <a:prstGeom prst="rect">
            <a:avLst/>
          </a:prstGeom>
        </p:spPr>
      </p:pic>
    </p:spTree>
    <p:extLst>
      <p:ext uri="{BB962C8B-B14F-4D97-AF65-F5344CB8AC3E}">
        <p14:creationId xmlns:p14="http://schemas.microsoft.com/office/powerpoint/2010/main" val="13271078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18665" y="712204"/>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Path towards high availability</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919E3554-60D1-4144-AD4B-A720BE416971}"/>
              </a:ext>
            </a:extLst>
          </p:cNvPr>
          <p:cNvPicPr>
            <a:picLocks noChangeAspect="1"/>
          </p:cNvPicPr>
          <p:nvPr/>
        </p:nvPicPr>
        <p:blipFill>
          <a:blip r:embed="rId3"/>
          <a:stretch>
            <a:fillRect/>
          </a:stretch>
        </p:blipFill>
        <p:spPr>
          <a:xfrm>
            <a:off x="318665" y="3105896"/>
            <a:ext cx="8579094" cy="2802120"/>
          </a:xfrm>
          <a:prstGeom prst="rect">
            <a:avLst/>
          </a:prstGeom>
        </p:spPr>
      </p:pic>
    </p:spTree>
    <p:extLst>
      <p:ext uri="{BB962C8B-B14F-4D97-AF65-F5344CB8AC3E}">
        <p14:creationId xmlns:p14="http://schemas.microsoft.com/office/powerpoint/2010/main" val="27720199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38066" y="1574020"/>
            <a:ext cx="2278285" cy="3333750"/>
          </a:xfrm>
          <a:prstGeom prst="rect">
            <a:avLst/>
          </a:prstGeom>
          <a:noFill/>
        </p:spPr>
        <p:txBody>
          <a:bodyPr spcFirstLastPara="1" vert="horz" lIns="91440" tIns="45720" rIns="91440" bIns="45720" rtlCol="0" anchor="ctr" anchorCtr="0">
            <a:normAutofit/>
          </a:bodyPr>
          <a:lstStyle/>
          <a:p>
            <a:pPr>
              <a:spcBef>
                <a:spcPct val="0"/>
              </a:spcBef>
              <a:buClr>
                <a:schemeClr val="dk1"/>
              </a:buClr>
              <a:buSzPts val="3300"/>
            </a:pPr>
            <a:r>
              <a:rPr lang="en-US" sz="2600" b="1" kern="1200" dirty="0">
                <a:solidFill>
                  <a:srgbClr val="FFFFFF"/>
                </a:solidFill>
                <a:latin typeface="+mj-lt"/>
                <a:ea typeface="+mj-ea"/>
                <a:cs typeface="+mj-cs"/>
              </a:rPr>
              <a:t>Quiz:</a:t>
            </a:r>
            <a:br>
              <a:rPr lang="en-US" sz="2600" b="1" kern="1200" dirty="0">
                <a:solidFill>
                  <a:srgbClr val="FFFFFF"/>
                </a:solidFill>
                <a:latin typeface="+mj-lt"/>
                <a:ea typeface="+mj-ea"/>
                <a:cs typeface="+mj-cs"/>
              </a:rPr>
            </a:br>
            <a:r>
              <a:rPr lang="en-US" sz="2600" b="1" kern="1200" dirty="0">
                <a:solidFill>
                  <a:srgbClr val="FFFFFF"/>
                </a:solidFill>
                <a:latin typeface="+mj-lt"/>
                <a:ea typeface="+mj-ea"/>
                <a:cs typeface="+mj-cs"/>
              </a:rPr>
              <a:t> </a:t>
            </a:r>
            <a:br>
              <a:rPr lang="en-US" sz="2600" b="1" kern="1200" dirty="0">
                <a:solidFill>
                  <a:srgbClr val="FFFFFF"/>
                </a:solidFill>
                <a:latin typeface="+mj-lt"/>
                <a:ea typeface="+mj-ea"/>
                <a:cs typeface="+mj-cs"/>
              </a:rPr>
            </a:br>
            <a:r>
              <a:rPr lang="en-US" sz="2600" b="1" kern="1200" dirty="0">
                <a:solidFill>
                  <a:srgbClr val="FFFFFF"/>
                </a:solidFill>
                <a:latin typeface="+mj-lt"/>
                <a:ea typeface="+mj-ea"/>
                <a:cs typeface="+mj-cs"/>
              </a:rPr>
              <a:t>I want my service availability to be … ?</a:t>
            </a:r>
          </a:p>
        </p:txBody>
      </p:sp>
      <p:pic>
        <p:nvPicPr>
          <p:cNvPr id="2" name="Picture 1">
            <a:extLst>
              <a:ext uri="{FF2B5EF4-FFF2-40B4-BE49-F238E27FC236}">
                <a16:creationId xmlns:a16="http://schemas.microsoft.com/office/drawing/2014/main" id="{D015FF33-8D9B-4BC7-AB42-C38745BF07C0}"/>
              </a:ext>
            </a:extLst>
          </p:cNvPr>
          <p:cNvPicPr>
            <a:picLocks noChangeAspect="1"/>
          </p:cNvPicPr>
          <p:nvPr/>
        </p:nvPicPr>
        <p:blipFill>
          <a:blip r:embed="rId3"/>
          <a:stretch>
            <a:fillRect/>
          </a:stretch>
        </p:blipFill>
        <p:spPr>
          <a:xfrm>
            <a:off x="3852207" y="643466"/>
            <a:ext cx="4547084" cy="5568739"/>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3310568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18665" y="712204"/>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Right answer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EC5996FB-D683-48FF-8805-AB8E2128932F}"/>
              </a:ext>
            </a:extLst>
          </p:cNvPr>
          <p:cNvPicPr>
            <a:picLocks noChangeAspect="1"/>
          </p:cNvPicPr>
          <p:nvPr/>
        </p:nvPicPr>
        <p:blipFill>
          <a:blip r:embed="rId3"/>
          <a:stretch>
            <a:fillRect/>
          </a:stretch>
        </p:blipFill>
        <p:spPr>
          <a:xfrm>
            <a:off x="318665" y="2723901"/>
            <a:ext cx="8564170" cy="3410426"/>
          </a:xfrm>
          <a:prstGeom prst="rect">
            <a:avLst/>
          </a:prstGeom>
        </p:spPr>
      </p:pic>
    </p:spTree>
    <p:extLst>
      <p:ext uri="{BB962C8B-B14F-4D97-AF65-F5344CB8AC3E}">
        <p14:creationId xmlns:p14="http://schemas.microsoft.com/office/powerpoint/2010/main" val="18866081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Deciding on right availability target</a:t>
            </a: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 answer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C3F3709A-AD3D-405A-86FD-967D3CCC5D3B}"/>
              </a:ext>
            </a:extLst>
          </p:cNvPr>
          <p:cNvPicPr>
            <a:picLocks noChangeAspect="1"/>
          </p:cNvPicPr>
          <p:nvPr/>
        </p:nvPicPr>
        <p:blipFill>
          <a:blip r:embed="rId3"/>
          <a:stretch>
            <a:fillRect/>
          </a:stretch>
        </p:blipFill>
        <p:spPr>
          <a:xfrm>
            <a:off x="106042" y="2674111"/>
            <a:ext cx="8909941" cy="3076354"/>
          </a:xfrm>
          <a:prstGeom prst="rect">
            <a:avLst/>
          </a:prstGeom>
        </p:spPr>
      </p:pic>
    </p:spTree>
    <p:extLst>
      <p:ext uri="{BB962C8B-B14F-4D97-AF65-F5344CB8AC3E}">
        <p14:creationId xmlns:p14="http://schemas.microsoft.com/office/powerpoint/2010/main" val="315402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6"/>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000" b="1" kern="1200" dirty="0">
                <a:solidFill>
                  <a:srgbClr val="FFFFFF"/>
                </a:solidFill>
                <a:latin typeface="+mj-lt"/>
                <a:ea typeface="+mj-ea"/>
                <a:cs typeface="+mj-cs"/>
              </a:rPr>
              <a:t>Incremental Deployment</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7273D3F-5F0B-4963-95CD-F8F2E7661E66}"/>
              </a:ext>
            </a:extLst>
          </p:cNvPr>
          <p:cNvPicPr>
            <a:picLocks noChangeAspect="1"/>
          </p:cNvPicPr>
          <p:nvPr/>
        </p:nvPicPr>
        <p:blipFill>
          <a:blip r:embed="rId3"/>
          <a:stretch>
            <a:fillRect/>
          </a:stretch>
        </p:blipFill>
        <p:spPr>
          <a:xfrm>
            <a:off x="-1" y="2682042"/>
            <a:ext cx="9144000" cy="3832472"/>
          </a:xfrm>
          <a:prstGeom prst="rect">
            <a:avLst/>
          </a:prstGeom>
        </p:spPr>
      </p:pic>
    </p:spTree>
    <p:extLst>
      <p:ext uri="{BB962C8B-B14F-4D97-AF65-F5344CB8AC3E}">
        <p14:creationId xmlns:p14="http://schemas.microsoft.com/office/powerpoint/2010/main" val="41318767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Service Level Indicators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B865D020-8E2A-4FBF-BAE8-78D1130E9940}"/>
              </a:ext>
            </a:extLst>
          </p:cNvPr>
          <p:cNvPicPr>
            <a:picLocks noChangeAspect="1"/>
          </p:cNvPicPr>
          <p:nvPr/>
        </p:nvPicPr>
        <p:blipFill>
          <a:blip r:embed="rId3"/>
          <a:stretch>
            <a:fillRect/>
          </a:stretch>
        </p:blipFill>
        <p:spPr>
          <a:xfrm>
            <a:off x="180718" y="2708866"/>
            <a:ext cx="8782563" cy="3561039"/>
          </a:xfrm>
          <a:prstGeom prst="rect">
            <a:avLst/>
          </a:prstGeom>
        </p:spPr>
      </p:pic>
    </p:spTree>
    <p:extLst>
      <p:ext uri="{BB962C8B-B14F-4D97-AF65-F5344CB8AC3E}">
        <p14:creationId xmlns:p14="http://schemas.microsoft.com/office/powerpoint/2010/main" val="17917288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Service Level Objectives (SLOs)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E15418CB-87E2-43DF-B111-5ED2CA0CEED7}"/>
              </a:ext>
            </a:extLst>
          </p:cNvPr>
          <p:cNvPicPr>
            <a:picLocks noChangeAspect="1"/>
          </p:cNvPicPr>
          <p:nvPr/>
        </p:nvPicPr>
        <p:blipFill>
          <a:blip r:embed="rId3"/>
          <a:stretch>
            <a:fillRect/>
          </a:stretch>
        </p:blipFill>
        <p:spPr>
          <a:xfrm>
            <a:off x="0" y="2367690"/>
            <a:ext cx="7677601" cy="4086886"/>
          </a:xfrm>
          <a:prstGeom prst="rect">
            <a:avLst/>
          </a:prstGeom>
        </p:spPr>
      </p:pic>
      <p:pic>
        <p:nvPicPr>
          <p:cNvPr id="5" name="Picture 4">
            <a:extLst>
              <a:ext uri="{FF2B5EF4-FFF2-40B4-BE49-F238E27FC236}">
                <a16:creationId xmlns:a16="http://schemas.microsoft.com/office/drawing/2014/main" id="{6C9AD78D-D103-49B1-9CD6-9852545B690D}"/>
              </a:ext>
            </a:extLst>
          </p:cNvPr>
          <p:cNvPicPr>
            <a:picLocks noChangeAspect="1"/>
          </p:cNvPicPr>
          <p:nvPr/>
        </p:nvPicPr>
        <p:blipFill>
          <a:blip r:embed="rId4"/>
          <a:stretch>
            <a:fillRect/>
          </a:stretch>
        </p:blipFill>
        <p:spPr>
          <a:xfrm>
            <a:off x="7147906" y="2400156"/>
            <a:ext cx="1714739" cy="2057687"/>
          </a:xfrm>
          <a:prstGeom prst="rect">
            <a:avLst/>
          </a:prstGeom>
        </p:spPr>
      </p:pic>
    </p:spTree>
    <p:extLst>
      <p:ext uri="{BB962C8B-B14F-4D97-AF65-F5344CB8AC3E}">
        <p14:creationId xmlns:p14="http://schemas.microsoft.com/office/powerpoint/2010/main" val="40483578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Expected downtime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07BC965C-6B84-4958-9D1A-FFF27EE528C5}"/>
              </a:ext>
            </a:extLst>
          </p:cNvPr>
          <p:cNvPicPr>
            <a:picLocks noChangeAspect="1"/>
          </p:cNvPicPr>
          <p:nvPr/>
        </p:nvPicPr>
        <p:blipFill>
          <a:blip r:embed="rId3"/>
          <a:stretch>
            <a:fillRect/>
          </a:stretch>
        </p:blipFill>
        <p:spPr>
          <a:xfrm>
            <a:off x="1297070" y="2408257"/>
            <a:ext cx="6189580" cy="3832409"/>
          </a:xfrm>
          <a:prstGeom prst="rect">
            <a:avLst/>
          </a:prstGeom>
        </p:spPr>
      </p:pic>
    </p:spTree>
    <p:extLst>
      <p:ext uri="{BB962C8B-B14F-4D97-AF65-F5344CB8AC3E}">
        <p14:creationId xmlns:p14="http://schemas.microsoft.com/office/powerpoint/2010/main" val="6535839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Error Budget</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99575AF9-25C5-4656-A647-F035486ACDCF}"/>
              </a:ext>
            </a:extLst>
          </p:cNvPr>
          <p:cNvPicPr>
            <a:picLocks noChangeAspect="1"/>
          </p:cNvPicPr>
          <p:nvPr/>
        </p:nvPicPr>
        <p:blipFill>
          <a:blip r:embed="rId3"/>
          <a:stretch>
            <a:fillRect/>
          </a:stretch>
        </p:blipFill>
        <p:spPr>
          <a:xfrm>
            <a:off x="57860" y="2927334"/>
            <a:ext cx="9028279" cy="2482035"/>
          </a:xfrm>
          <a:prstGeom prst="rect">
            <a:avLst/>
          </a:prstGeom>
        </p:spPr>
      </p:pic>
    </p:spTree>
    <p:extLst>
      <p:ext uri="{BB962C8B-B14F-4D97-AF65-F5344CB8AC3E}">
        <p14:creationId xmlns:p14="http://schemas.microsoft.com/office/powerpoint/2010/main" val="7217459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a:solidFill>
                  <a:srgbClr val="FFFFFF"/>
                </a:solidFill>
                <a:latin typeface="+mj-lt"/>
                <a:ea typeface="+mj-ea"/>
                <a:cs typeface="+mj-cs"/>
              </a:rPr>
              <a:t>Life of an incident</a:t>
            </a:r>
            <a:endParaRPr lang="en-US" sz="40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4505F375-1E61-4764-907D-535E46275C97}"/>
              </a:ext>
            </a:extLst>
          </p:cNvPr>
          <p:cNvPicPr>
            <a:picLocks noChangeAspect="1"/>
          </p:cNvPicPr>
          <p:nvPr/>
        </p:nvPicPr>
        <p:blipFill>
          <a:blip r:embed="rId3"/>
          <a:stretch>
            <a:fillRect/>
          </a:stretch>
        </p:blipFill>
        <p:spPr>
          <a:xfrm>
            <a:off x="1218732" y="2694456"/>
            <a:ext cx="6706536" cy="3820058"/>
          </a:xfrm>
          <a:prstGeom prst="rect">
            <a:avLst/>
          </a:prstGeom>
        </p:spPr>
      </p:pic>
    </p:spTree>
    <p:extLst>
      <p:ext uri="{BB962C8B-B14F-4D97-AF65-F5344CB8AC3E}">
        <p14:creationId xmlns:p14="http://schemas.microsoft.com/office/powerpoint/2010/main" val="28691292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a:solidFill>
                  <a:srgbClr val="FFFFFF"/>
                </a:solidFill>
                <a:latin typeface="+mj-lt"/>
                <a:ea typeface="+mj-ea"/>
                <a:cs typeface="+mj-cs"/>
              </a:rPr>
              <a:t>Life of an incident</a:t>
            </a:r>
            <a:endParaRPr lang="en-US" sz="40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5E1BE888-F0CF-4E63-98B9-C395F446EE68}"/>
              </a:ext>
            </a:extLst>
          </p:cNvPr>
          <p:cNvPicPr>
            <a:picLocks noChangeAspect="1"/>
          </p:cNvPicPr>
          <p:nvPr/>
        </p:nvPicPr>
        <p:blipFill>
          <a:blip r:embed="rId3"/>
          <a:stretch>
            <a:fillRect/>
          </a:stretch>
        </p:blipFill>
        <p:spPr>
          <a:xfrm>
            <a:off x="1760156" y="2351622"/>
            <a:ext cx="5397287" cy="4162892"/>
          </a:xfrm>
          <a:prstGeom prst="rect">
            <a:avLst/>
          </a:prstGeom>
        </p:spPr>
      </p:pic>
    </p:spTree>
    <p:extLst>
      <p:ext uri="{BB962C8B-B14F-4D97-AF65-F5344CB8AC3E}">
        <p14:creationId xmlns:p14="http://schemas.microsoft.com/office/powerpoint/2010/main" val="4167273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a:solidFill>
                  <a:srgbClr val="FFFFFF"/>
                </a:solidFill>
                <a:latin typeface="+mj-lt"/>
                <a:ea typeface="+mj-ea"/>
                <a:cs typeface="+mj-cs"/>
              </a:rPr>
              <a:t>Life of an incident</a:t>
            </a:r>
            <a:endParaRPr lang="en-US" sz="40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DC2B0D3F-E6C8-474D-A5A6-E9E41679BD3E}"/>
              </a:ext>
            </a:extLst>
          </p:cNvPr>
          <p:cNvPicPr>
            <a:picLocks noChangeAspect="1"/>
          </p:cNvPicPr>
          <p:nvPr/>
        </p:nvPicPr>
        <p:blipFill>
          <a:blip r:embed="rId3"/>
          <a:stretch>
            <a:fillRect/>
          </a:stretch>
        </p:blipFill>
        <p:spPr>
          <a:xfrm>
            <a:off x="883948" y="2300990"/>
            <a:ext cx="7680903" cy="4213524"/>
          </a:xfrm>
          <a:prstGeom prst="rect">
            <a:avLst/>
          </a:prstGeom>
        </p:spPr>
      </p:pic>
    </p:spTree>
    <p:extLst>
      <p:ext uri="{BB962C8B-B14F-4D97-AF65-F5344CB8AC3E}">
        <p14:creationId xmlns:p14="http://schemas.microsoft.com/office/powerpoint/2010/main" val="6503124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a:solidFill>
                  <a:srgbClr val="FFFFFF"/>
                </a:solidFill>
                <a:latin typeface="+mj-lt"/>
                <a:ea typeface="+mj-ea"/>
                <a:cs typeface="+mj-cs"/>
              </a:rPr>
              <a:t>Life of an incident</a:t>
            </a:r>
            <a:endParaRPr lang="en-US" sz="40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2B863842-B223-434C-9847-4F1DBCE40784}"/>
              </a:ext>
            </a:extLst>
          </p:cNvPr>
          <p:cNvPicPr>
            <a:picLocks noChangeAspect="1"/>
          </p:cNvPicPr>
          <p:nvPr/>
        </p:nvPicPr>
        <p:blipFill>
          <a:blip r:embed="rId3"/>
          <a:stretch>
            <a:fillRect/>
          </a:stretch>
        </p:blipFill>
        <p:spPr>
          <a:xfrm>
            <a:off x="706359" y="2256108"/>
            <a:ext cx="7731281" cy="4258406"/>
          </a:xfrm>
          <a:prstGeom prst="rect">
            <a:avLst/>
          </a:prstGeom>
        </p:spPr>
      </p:pic>
    </p:spTree>
    <p:extLst>
      <p:ext uri="{BB962C8B-B14F-4D97-AF65-F5344CB8AC3E}">
        <p14:creationId xmlns:p14="http://schemas.microsoft.com/office/powerpoint/2010/main" val="37574439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a:solidFill>
                  <a:srgbClr val="FFFFFF"/>
                </a:solidFill>
                <a:latin typeface="+mj-lt"/>
                <a:ea typeface="+mj-ea"/>
                <a:cs typeface="+mj-cs"/>
              </a:rPr>
              <a:t>Life of an incident</a:t>
            </a:r>
            <a:endParaRPr lang="en-US" sz="40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D3583E75-0048-44F3-819C-5936B4480641}"/>
              </a:ext>
            </a:extLst>
          </p:cNvPr>
          <p:cNvPicPr>
            <a:picLocks noChangeAspect="1"/>
          </p:cNvPicPr>
          <p:nvPr/>
        </p:nvPicPr>
        <p:blipFill>
          <a:blip r:embed="rId3"/>
          <a:stretch>
            <a:fillRect/>
          </a:stretch>
        </p:blipFill>
        <p:spPr>
          <a:xfrm>
            <a:off x="761722" y="2335260"/>
            <a:ext cx="7620556" cy="4278922"/>
          </a:xfrm>
          <a:prstGeom prst="rect">
            <a:avLst/>
          </a:prstGeom>
        </p:spPr>
      </p:pic>
    </p:spTree>
    <p:extLst>
      <p:ext uri="{BB962C8B-B14F-4D97-AF65-F5344CB8AC3E}">
        <p14:creationId xmlns:p14="http://schemas.microsoft.com/office/powerpoint/2010/main" val="8803175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281355" y="86461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4000" b="1" kern="1200" dirty="0">
                <a:solidFill>
                  <a:srgbClr val="FFFFFF"/>
                </a:solidFill>
                <a:latin typeface="+mj-lt"/>
                <a:ea typeface="+mj-ea"/>
                <a:cs typeface="+mj-cs"/>
              </a:rPr>
              <a:t>Recap</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411E660E-9159-4418-9F27-3BF50B7E757D}"/>
              </a:ext>
            </a:extLst>
          </p:cNvPr>
          <p:cNvPicPr>
            <a:picLocks noChangeAspect="1"/>
          </p:cNvPicPr>
          <p:nvPr/>
        </p:nvPicPr>
        <p:blipFill>
          <a:blip r:embed="rId3"/>
          <a:stretch>
            <a:fillRect/>
          </a:stretch>
        </p:blipFill>
        <p:spPr>
          <a:xfrm>
            <a:off x="0" y="2290404"/>
            <a:ext cx="9148553" cy="3702986"/>
          </a:xfrm>
          <a:prstGeom prst="rect">
            <a:avLst/>
          </a:prstGeom>
        </p:spPr>
      </p:pic>
    </p:spTree>
    <p:extLst>
      <p:ext uri="{BB962C8B-B14F-4D97-AF65-F5344CB8AC3E}">
        <p14:creationId xmlns:p14="http://schemas.microsoft.com/office/powerpoint/2010/main" val="568597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6"/>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000" b="1" kern="1200" dirty="0">
                <a:solidFill>
                  <a:srgbClr val="FFFFFF"/>
                </a:solidFill>
                <a:latin typeface="+mj-lt"/>
                <a:ea typeface="+mj-ea"/>
                <a:cs typeface="+mj-cs"/>
              </a:rPr>
              <a:t>Continuous Integration</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67D9F82-703D-445C-ACFE-F11B5364DC46}"/>
              </a:ext>
            </a:extLst>
          </p:cNvPr>
          <p:cNvPicPr>
            <a:picLocks noChangeAspect="1"/>
          </p:cNvPicPr>
          <p:nvPr/>
        </p:nvPicPr>
        <p:blipFill>
          <a:blip r:embed="rId3"/>
          <a:stretch>
            <a:fillRect/>
          </a:stretch>
        </p:blipFill>
        <p:spPr>
          <a:xfrm>
            <a:off x="-1" y="2718894"/>
            <a:ext cx="9144000" cy="3902730"/>
          </a:xfrm>
          <a:prstGeom prst="rect">
            <a:avLst/>
          </a:prstGeom>
        </p:spPr>
      </p:pic>
    </p:spTree>
    <p:extLst>
      <p:ext uri="{BB962C8B-B14F-4D97-AF65-F5344CB8AC3E}">
        <p14:creationId xmlns:p14="http://schemas.microsoft.com/office/powerpoint/2010/main" val="33149098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Questions?</a:t>
            </a:r>
            <a:endParaRPr dirty="0"/>
          </a:p>
        </p:txBody>
      </p:sp>
    </p:spTree>
    <p:extLst>
      <p:ext uri="{BB962C8B-B14F-4D97-AF65-F5344CB8AC3E}">
        <p14:creationId xmlns:p14="http://schemas.microsoft.com/office/powerpoint/2010/main" val="3823730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6"/>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2800" b="1" kern="1200" dirty="0">
                <a:solidFill>
                  <a:srgbClr val="FFFFFF"/>
                </a:solidFill>
                <a:latin typeface="+mj-lt"/>
                <a:ea typeface="+mj-ea"/>
                <a:cs typeface="+mj-cs"/>
              </a:rPr>
              <a:t>Getting Started – Infrastructure as Code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DF63048-F6A5-438E-B485-267B99211B7B}"/>
              </a:ext>
            </a:extLst>
          </p:cNvPr>
          <p:cNvPicPr>
            <a:picLocks noChangeAspect="1"/>
          </p:cNvPicPr>
          <p:nvPr/>
        </p:nvPicPr>
        <p:blipFill>
          <a:blip r:embed="rId3"/>
          <a:stretch>
            <a:fillRect/>
          </a:stretch>
        </p:blipFill>
        <p:spPr>
          <a:xfrm>
            <a:off x="98474" y="2583619"/>
            <a:ext cx="9045526" cy="3829050"/>
          </a:xfrm>
          <a:prstGeom prst="rect">
            <a:avLst/>
          </a:prstGeom>
        </p:spPr>
      </p:pic>
    </p:spTree>
    <p:extLst>
      <p:ext uri="{BB962C8B-B14F-4D97-AF65-F5344CB8AC3E}">
        <p14:creationId xmlns:p14="http://schemas.microsoft.com/office/powerpoint/2010/main" val="1420133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628650" y="201934"/>
            <a:ext cx="7886700" cy="701675"/>
          </a:xfrm>
          <a:prstGeom prst="rect">
            <a:avLst/>
          </a:prstGeom>
          <a:noFill/>
          <a:ln>
            <a:noFill/>
          </a:ln>
        </p:spPr>
        <p:txBody>
          <a:bodyPr spcFirstLastPara="1" wrap="square" lIns="91425" tIns="45700" rIns="91425" bIns="45700" anchor="ctr" anchorCtr="0">
            <a:noAutofit/>
          </a:bodyPr>
          <a:lstStyle/>
          <a:p>
            <a:pPr lvl="0" algn="ctr">
              <a:buClr>
                <a:schemeClr val="dk1"/>
              </a:buClr>
              <a:buSzPts val="3300"/>
            </a:pPr>
            <a:r>
              <a:rPr lang="fr-FR" sz="3600" b="1" dirty="0">
                <a:latin typeface="+mj-lt"/>
              </a:rPr>
              <a:t>Agenda</a:t>
            </a:r>
          </a:p>
        </p:txBody>
      </p:sp>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2</a:t>
            </a:fld>
            <a:endParaRPr dirty="0"/>
          </a:p>
        </p:txBody>
      </p:sp>
      <p:sp>
        <p:nvSpPr>
          <p:cNvPr id="2" name="Rectangle 1">
            <a:extLst>
              <a:ext uri="{FF2B5EF4-FFF2-40B4-BE49-F238E27FC236}">
                <a16:creationId xmlns:a16="http://schemas.microsoft.com/office/drawing/2014/main" id="{A09A9E3E-EC37-40BC-92C3-7FA6C5C572AA}"/>
              </a:ext>
            </a:extLst>
          </p:cNvPr>
          <p:cNvSpPr/>
          <p:nvPr/>
        </p:nvSpPr>
        <p:spPr>
          <a:xfrm>
            <a:off x="225082" y="903609"/>
            <a:ext cx="8693835" cy="5575309"/>
          </a:xfrm>
          <a:prstGeom prst="rect">
            <a:avLst/>
          </a:prstGeom>
        </p:spPr>
        <p:txBody>
          <a:bodyPr wrap="square">
            <a:spAutoFit/>
          </a:bodyPr>
          <a:lstStyle/>
          <a:p>
            <a:pPr>
              <a:lnSpc>
                <a:spcPct val="150000"/>
              </a:lnSpc>
            </a:pPr>
            <a:r>
              <a:rPr lang="fr-FR" sz="2000" b="1" dirty="0"/>
              <a:t>Part 1:</a:t>
            </a:r>
          </a:p>
          <a:p>
            <a:pPr marL="342900" indent="-342900">
              <a:lnSpc>
                <a:spcPct val="150000"/>
              </a:lnSpc>
              <a:buFont typeface="+mj-lt"/>
              <a:buAutoNum type="arabicPeriod"/>
            </a:pPr>
            <a:r>
              <a:rPr lang="fr-FR" sz="2000" dirty="0" err="1"/>
              <a:t>IaC</a:t>
            </a:r>
            <a:r>
              <a:rPr lang="fr-FR" sz="2000" dirty="0"/>
              <a:t>: The Big Picture</a:t>
            </a:r>
          </a:p>
          <a:p>
            <a:pPr marL="342900" indent="-342900">
              <a:lnSpc>
                <a:spcPct val="150000"/>
              </a:lnSpc>
              <a:buFont typeface="+mj-lt"/>
              <a:buAutoNum type="arabicPeriod"/>
            </a:pPr>
            <a:r>
              <a:rPr lang="en-US" sz="2000" dirty="0"/>
              <a:t>Create immutable infrastructure using Packer</a:t>
            </a:r>
          </a:p>
          <a:p>
            <a:pPr marL="342900" indent="-342900">
              <a:lnSpc>
                <a:spcPct val="150000"/>
              </a:lnSpc>
              <a:buFont typeface="+mj-lt"/>
              <a:buAutoNum type="arabicPeriod"/>
            </a:pPr>
            <a:r>
              <a:rPr lang="en-US" sz="2000" dirty="0"/>
              <a:t>Configuration Management using Ansible</a:t>
            </a:r>
          </a:p>
          <a:p>
            <a:pPr marL="342900" indent="-342900">
              <a:lnSpc>
                <a:spcPct val="150000"/>
              </a:lnSpc>
              <a:buFont typeface="+mj-lt"/>
              <a:buAutoNum type="arabicPeriod"/>
            </a:pPr>
            <a:r>
              <a:rPr lang="en-US" sz="2000" dirty="0"/>
              <a:t>Workshop</a:t>
            </a:r>
            <a:endParaRPr lang="fr-FR" sz="2000" dirty="0"/>
          </a:p>
          <a:p>
            <a:pPr>
              <a:lnSpc>
                <a:spcPct val="150000"/>
              </a:lnSpc>
            </a:pPr>
            <a:endParaRPr lang="fr-FR" sz="2000" dirty="0"/>
          </a:p>
          <a:p>
            <a:pPr>
              <a:lnSpc>
                <a:spcPct val="150000"/>
              </a:lnSpc>
            </a:pPr>
            <a:r>
              <a:rPr lang="fr-FR" sz="2000" b="1" dirty="0"/>
              <a:t>Part 2:</a:t>
            </a:r>
          </a:p>
          <a:p>
            <a:pPr marL="342900" indent="-342900">
              <a:lnSpc>
                <a:spcPct val="150000"/>
              </a:lnSpc>
              <a:buFont typeface="+mj-lt"/>
              <a:buAutoNum type="arabicPeriod"/>
            </a:pPr>
            <a:r>
              <a:rPr lang="fr-FR" sz="2000" dirty="0"/>
              <a:t>SRE Culture</a:t>
            </a:r>
          </a:p>
          <a:p>
            <a:pPr marL="342900" indent="-342900">
              <a:lnSpc>
                <a:spcPct val="150000"/>
              </a:lnSpc>
              <a:buFont typeface="+mj-lt"/>
              <a:buAutoNum type="arabicPeriod"/>
            </a:pPr>
            <a:r>
              <a:rPr lang="en-US" sz="2000" dirty="0"/>
              <a:t>Practical Alerting from Time-Series Data</a:t>
            </a:r>
          </a:p>
          <a:p>
            <a:pPr marL="342900" indent="-342900">
              <a:lnSpc>
                <a:spcPct val="150000"/>
              </a:lnSpc>
              <a:buFont typeface="+mj-lt"/>
              <a:buAutoNum type="arabicPeriod"/>
            </a:pPr>
            <a:r>
              <a:rPr lang="en-US" sz="2000" dirty="0"/>
              <a:t>Postmortem Culture Learning from Failure</a:t>
            </a:r>
          </a:p>
          <a:p>
            <a:pPr marL="342900" indent="-342900">
              <a:lnSpc>
                <a:spcPct val="150000"/>
              </a:lnSpc>
              <a:buFont typeface="+mj-lt"/>
              <a:buAutoNum type="arabicPeriod"/>
            </a:pPr>
            <a:r>
              <a:rPr lang="en-US" sz="2000" dirty="0"/>
              <a:t>SRE Emergency Procedures</a:t>
            </a:r>
          </a:p>
          <a:p>
            <a:pPr marL="342900" indent="-342900">
              <a:lnSpc>
                <a:spcPct val="150000"/>
              </a:lnSpc>
              <a:buFont typeface="+mj-lt"/>
              <a:buAutoNum type="arabicPeriod"/>
            </a:pPr>
            <a:r>
              <a:rPr lang="en-US" sz="2000" dirty="0"/>
              <a:t>Workshop</a:t>
            </a:r>
            <a:endParaRPr lang="fr-FR" sz="2000" dirty="0"/>
          </a:p>
        </p:txBody>
      </p:sp>
    </p:spTree>
    <p:extLst>
      <p:ext uri="{BB962C8B-B14F-4D97-AF65-F5344CB8AC3E}">
        <p14:creationId xmlns:p14="http://schemas.microsoft.com/office/powerpoint/2010/main" val="1740488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a:bodyPr>
          <a:lstStyle/>
          <a:p>
            <a:pPr lvl="0" algn="ctr">
              <a:buClr>
                <a:schemeClr val="dk1"/>
              </a:buClr>
              <a:buSzPts val="2800"/>
            </a:pPr>
            <a:r>
              <a:rPr lang="fr-FR" b="1" dirty="0" err="1"/>
              <a:t>Create</a:t>
            </a:r>
            <a:r>
              <a:rPr lang="fr-FR" b="1" dirty="0"/>
              <a:t> immutable infrastructure</a:t>
            </a:r>
            <a:br>
              <a:rPr lang="fr-FR" b="1" dirty="0"/>
            </a:br>
            <a:br>
              <a:rPr lang="fr-FR" b="1" dirty="0"/>
            </a:br>
            <a:r>
              <a:rPr lang="fr-FR" b="1" dirty="0" err="1"/>
              <a:t>using</a:t>
            </a:r>
            <a:r>
              <a:rPr lang="fr-FR" b="1" dirty="0"/>
              <a:t> </a:t>
            </a:r>
            <a:r>
              <a:rPr lang="fr-FR" b="1" dirty="0" err="1"/>
              <a:t>Hashicorp</a:t>
            </a:r>
            <a:r>
              <a:rPr lang="fr-FR" b="1" dirty="0"/>
              <a:t> Packer</a:t>
            </a:r>
            <a:endParaRPr sz="4800" b="1" i="1" dirty="0"/>
          </a:p>
        </p:txBody>
      </p:sp>
    </p:spTree>
    <p:extLst>
      <p:ext uri="{BB962C8B-B14F-4D97-AF65-F5344CB8AC3E}">
        <p14:creationId xmlns:p14="http://schemas.microsoft.com/office/powerpoint/2010/main" val="90335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Immutable Infrastructure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ED48D7F-CE4B-4C72-A1D8-F9CCA2CA5810}"/>
              </a:ext>
            </a:extLst>
          </p:cNvPr>
          <p:cNvPicPr>
            <a:picLocks noChangeAspect="1"/>
          </p:cNvPicPr>
          <p:nvPr/>
        </p:nvPicPr>
        <p:blipFill>
          <a:blip r:embed="rId3"/>
          <a:stretch>
            <a:fillRect/>
          </a:stretch>
        </p:blipFill>
        <p:spPr>
          <a:xfrm>
            <a:off x="-8077" y="2560321"/>
            <a:ext cx="9152077" cy="3683710"/>
          </a:xfrm>
          <a:prstGeom prst="rect">
            <a:avLst/>
          </a:prstGeom>
        </p:spPr>
      </p:pic>
    </p:spTree>
    <p:extLst>
      <p:ext uri="{BB962C8B-B14F-4D97-AF65-F5344CB8AC3E}">
        <p14:creationId xmlns:p14="http://schemas.microsoft.com/office/powerpoint/2010/main" val="262413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dirty="0">
                <a:solidFill>
                  <a:srgbClr val="FFFFFF"/>
                </a:solidFill>
                <a:latin typeface="+mj-lt"/>
                <a:ea typeface="+mj-ea"/>
                <a:cs typeface="+mj-cs"/>
              </a:rPr>
              <a:t>Pets and Cattle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32E7B1-B85B-4D0C-9090-717EB82D4479}"/>
              </a:ext>
            </a:extLst>
          </p:cNvPr>
          <p:cNvPicPr>
            <a:picLocks noChangeAspect="1"/>
          </p:cNvPicPr>
          <p:nvPr/>
        </p:nvPicPr>
        <p:blipFill>
          <a:blip r:embed="rId3"/>
          <a:stretch>
            <a:fillRect/>
          </a:stretch>
        </p:blipFill>
        <p:spPr>
          <a:xfrm>
            <a:off x="-1" y="2507867"/>
            <a:ext cx="9144000" cy="4073469"/>
          </a:xfrm>
          <a:prstGeom prst="rect">
            <a:avLst/>
          </a:prstGeom>
        </p:spPr>
      </p:pic>
    </p:spTree>
    <p:extLst>
      <p:ext uri="{BB962C8B-B14F-4D97-AF65-F5344CB8AC3E}">
        <p14:creationId xmlns:p14="http://schemas.microsoft.com/office/powerpoint/2010/main" val="396859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dirty="0">
                <a:solidFill>
                  <a:srgbClr val="FFFFFF"/>
                </a:solidFill>
                <a:latin typeface="+mj-lt"/>
                <a:ea typeface="+mj-ea"/>
                <a:cs typeface="+mj-cs"/>
              </a:rPr>
              <a:t>Pets and Cattle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AE1CBDD-B786-4EB6-B927-60A7259CC032}"/>
              </a:ext>
            </a:extLst>
          </p:cNvPr>
          <p:cNvPicPr>
            <a:picLocks noChangeAspect="1"/>
          </p:cNvPicPr>
          <p:nvPr/>
        </p:nvPicPr>
        <p:blipFill>
          <a:blip r:embed="rId3"/>
          <a:stretch>
            <a:fillRect/>
          </a:stretch>
        </p:blipFill>
        <p:spPr>
          <a:xfrm>
            <a:off x="1392702" y="2295831"/>
            <a:ext cx="6191756" cy="4554200"/>
          </a:xfrm>
          <a:prstGeom prst="rect">
            <a:avLst/>
          </a:prstGeom>
        </p:spPr>
      </p:pic>
    </p:spTree>
    <p:extLst>
      <p:ext uri="{BB962C8B-B14F-4D97-AF65-F5344CB8AC3E}">
        <p14:creationId xmlns:p14="http://schemas.microsoft.com/office/powerpoint/2010/main" val="307421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dirty="0">
                <a:solidFill>
                  <a:srgbClr val="FFFFFF"/>
                </a:solidFill>
                <a:latin typeface="+mj-lt"/>
                <a:ea typeface="+mj-ea"/>
                <a:cs typeface="+mj-cs"/>
              </a:rPr>
              <a:t>Other benefits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13203AF-5146-4A7C-B0E4-C31D26C9548C}"/>
              </a:ext>
            </a:extLst>
          </p:cNvPr>
          <p:cNvPicPr>
            <a:picLocks noChangeAspect="1"/>
          </p:cNvPicPr>
          <p:nvPr/>
        </p:nvPicPr>
        <p:blipFill>
          <a:blip r:embed="rId3"/>
          <a:stretch>
            <a:fillRect/>
          </a:stretch>
        </p:blipFill>
        <p:spPr>
          <a:xfrm>
            <a:off x="42616" y="2761639"/>
            <a:ext cx="9058767" cy="3273402"/>
          </a:xfrm>
          <a:prstGeom prst="rect">
            <a:avLst/>
          </a:prstGeom>
        </p:spPr>
      </p:pic>
    </p:spTree>
    <p:extLst>
      <p:ext uri="{BB962C8B-B14F-4D97-AF65-F5344CB8AC3E}">
        <p14:creationId xmlns:p14="http://schemas.microsoft.com/office/powerpoint/2010/main" val="15448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680189"/>
            <a:ext cx="8354891" cy="14630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dirty="0">
                <a:solidFill>
                  <a:srgbClr val="FFFFFF"/>
                </a:solidFill>
                <a:latin typeface="+mj-lt"/>
                <a:ea typeface="+mj-ea"/>
                <a:cs typeface="+mj-cs"/>
              </a:rPr>
              <a:t>When to use it? </a:t>
            </a:r>
            <a:br>
              <a:rPr lang="en-US" sz="4700" b="1" kern="1200" dirty="0">
                <a:solidFill>
                  <a:srgbClr val="FFFFFF"/>
                </a:solidFill>
                <a:latin typeface="+mj-lt"/>
                <a:ea typeface="+mj-ea"/>
                <a:cs typeface="+mj-cs"/>
              </a:rPr>
            </a:br>
            <a:r>
              <a:rPr lang="en-US" sz="4700" b="1" kern="1200" dirty="0">
                <a:solidFill>
                  <a:srgbClr val="FFFFFF"/>
                </a:solidFill>
              </a:rPr>
              <a:t>How?</a:t>
            </a:r>
            <a:endParaRPr lang="en-US" sz="47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81C539C-CC87-4BF7-8C7B-3D8A16289E80}"/>
              </a:ext>
            </a:extLst>
          </p:cNvPr>
          <p:cNvPicPr>
            <a:picLocks noChangeAspect="1"/>
          </p:cNvPicPr>
          <p:nvPr/>
        </p:nvPicPr>
        <p:blipFill>
          <a:blip r:embed="rId3"/>
          <a:stretch>
            <a:fillRect/>
          </a:stretch>
        </p:blipFill>
        <p:spPr>
          <a:xfrm>
            <a:off x="2057563" y="4112057"/>
            <a:ext cx="5429087" cy="2594624"/>
          </a:xfrm>
          <a:prstGeom prst="rect">
            <a:avLst/>
          </a:prstGeom>
        </p:spPr>
      </p:pic>
      <p:pic>
        <p:nvPicPr>
          <p:cNvPr id="4" name="Picture 3">
            <a:extLst>
              <a:ext uri="{FF2B5EF4-FFF2-40B4-BE49-F238E27FC236}">
                <a16:creationId xmlns:a16="http://schemas.microsoft.com/office/drawing/2014/main" id="{B250F074-938B-4C97-8EC3-FDBAAC8F317C}"/>
              </a:ext>
            </a:extLst>
          </p:cNvPr>
          <p:cNvPicPr>
            <a:picLocks noChangeAspect="1"/>
          </p:cNvPicPr>
          <p:nvPr/>
        </p:nvPicPr>
        <p:blipFill>
          <a:blip r:embed="rId4"/>
          <a:stretch>
            <a:fillRect/>
          </a:stretch>
        </p:blipFill>
        <p:spPr>
          <a:xfrm>
            <a:off x="1314048" y="2315524"/>
            <a:ext cx="6916115" cy="1057423"/>
          </a:xfrm>
          <a:prstGeom prst="rect">
            <a:avLst/>
          </a:prstGeom>
        </p:spPr>
      </p:pic>
      <p:pic>
        <p:nvPicPr>
          <p:cNvPr id="5" name="Picture 4">
            <a:extLst>
              <a:ext uri="{FF2B5EF4-FFF2-40B4-BE49-F238E27FC236}">
                <a16:creationId xmlns:a16="http://schemas.microsoft.com/office/drawing/2014/main" id="{F4FD9A29-B3E7-4DB6-A08D-BB0794C7B6A8}"/>
              </a:ext>
            </a:extLst>
          </p:cNvPr>
          <p:cNvPicPr>
            <a:picLocks noChangeAspect="1"/>
          </p:cNvPicPr>
          <p:nvPr/>
        </p:nvPicPr>
        <p:blipFill>
          <a:blip r:embed="rId5"/>
          <a:stretch>
            <a:fillRect/>
          </a:stretch>
        </p:blipFill>
        <p:spPr>
          <a:xfrm>
            <a:off x="2376180" y="3233992"/>
            <a:ext cx="4391638" cy="533474"/>
          </a:xfrm>
          <a:prstGeom prst="rect">
            <a:avLst/>
          </a:prstGeom>
        </p:spPr>
      </p:pic>
    </p:spTree>
    <p:extLst>
      <p:ext uri="{BB962C8B-B14F-4D97-AF65-F5344CB8AC3E}">
        <p14:creationId xmlns:p14="http://schemas.microsoft.com/office/powerpoint/2010/main" val="68652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7"/>
            <a:ext cx="8354891" cy="11051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dirty="0">
                <a:solidFill>
                  <a:srgbClr val="FFFFFF"/>
                </a:solidFill>
                <a:latin typeface="+mj-lt"/>
                <a:ea typeface="+mj-ea"/>
                <a:cs typeface="+mj-cs"/>
              </a:rPr>
              <a:t>Docker?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C0DBE65-2920-4E9D-8440-E3EDCF39932C}"/>
              </a:ext>
            </a:extLst>
          </p:cNvPr>
          <p:cNvPicPr>
            <a:picLocks noChangeAspect="1"/>
          </p:cNvPicPr>
          <p:nvPr/>
        </p:nvPicPr>
        <p:blipFill>
          <a:blip r:embed="rId3"/>
          <a:stretch>
            <a:fillRect/>
          </a:stretch>
        </p:blipFill>
        <p:spPr>
          <a:xfrm>
            <a:off x="0" y="2556280"/>
            <a:ext cx="9144000" cy="4039164"/>
          </a:xfrm>
          <a:prstGeom prst="rect">
            <a:avLst/>
          </a:prstGeom>
        </p:spPr>
      </p:pic>
    </p:spTree>
    <p:extLst>
      <p:ext uri="{BB962C8B-B14F-4D97-AF65-F5344CB8AC3E}">
        <p14:creationId xmlns:p14="http://schemas.microsoft.com/office/powerpoint/2010/main" val="216111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7"/>
            <a:ext cx="8354891" cy="11051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dirty="0">
                <a:solidFill>
                  <a:srgbClr val="FFFFFF"/>
                </a:solidFill>
                <a:latin typeface="+mj-lt"/>
                <a:ea typeface="+mj-ea"/>
                <a:cs typeface="+mj-cs"/>
              </a:rPr>
              <a:t>Packer!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A1A6591-1AFC-4157-9C1A-89C84C10B324}"/>
              </a:ext>
            </a:extLst>
          </p:cNvPr>
          <p:cNvPicPr>
            <a:picLocks noChangeAspect="1"/>
          </p:cNvPicPr>
          <p:nvPr/>
        </p:nvPicPr>
        <p:blipFill>
          <a:blip r:embed="rId3"/>
          <a:stretch>
            <a:fillRect/>
          </a:stretch>
        </p:blipFill>
        <p:spPr>
          <a:xfrm>
            <a:off x="-1" y="2643463"/>
            <a:ext cx="9144000" cy="3871050"/>
          </a:xfrm>
          <a:prstGeom prst="rect">
            <a:avLst/>
          </a:prstGeom>
        </p:spPr>
      </p:pic>
    </p:spTree>
    <p:extLst>
      <p:ext uri="{BB962C8B-B14F-4D97-AF65-F5344CB8AC3E}">
        <p14:creationId xmlns:p14="http://schemas.microsoft.com/office/powerpoint/2010/main" val="97215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7"/>
            <a:ext cx="8354891" cy="11051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dirty="0">
                <a:solidFill>
                  <a:srgbClr val="FFFFFF"/>
                </a:solidFill>
                <a:latin typeface="+mj-lt"/>
                <a:ea typeface="+mj-ea"/>
                <a:cs typeface="+mj-cs"/>
              </a:rPr>
              <a:t>A Packer Template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7B2E0F3-0789-46FB-8414-5017E8096CD6}"/>
              </a:ext>
            </a:extLst>
          </p:cNvPr>
          <p:cNvPicPr>
            <a:picLocks noChangeAspect="1"/>
          </p:cNvPicPr>
          <p:nvPr/>
        </p:nvPicPr>
        <p:blipFill>
          <a:blip r:embed="rId3"/>
          <a:stretch>
            <a:fillRect/>
          </a:stretch>
        </p:blipFill>
        <p:spPr>
          <a:xfrm>
            <a:off x="0" y="2625002"/>
            <a:ext cx="9144001" cy="4090513"/>
          </a:xfrm>
          <a:prstGeom prst="rect">
            <a:avLst/>
          </a:prstGeom>
        </p:spPr>
      </p:pic>
    </p:spTree>
    <p:extLst>
      <p:ext uri="{BB962C8B-B14F-4D97-AF65-F5344CB8AC3E}">
        <p14:creationId xmlns:p14="http://schemas.microsoft.com/office/powerpoint/2010/main" val="320571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7"/>
            <a:ext cx="8354891" cy="11051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A Packer Template</a:t>
            </a:r>
            <a:endParaRPr lang="en-US" sz="47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750B39-4E53-4723-A087-8CC22D4AFEBD}"/>
              </a:ext>
            </a:extLst>
          </p:cNvPr>
          <p:cNvPicPr>
            <a:picLocks noChangeAspect="1"/>
          </p:cNvPicPr>
          <p:nvPr/>
        </p:nvPicPr>
        <p:blipFill>
          <a:blip r:embed="rId3"/>
          <a:stretch>
            <a:fillRect/>
          </a:stretch>
        </p:blipFill>
        <p:spPr>
          <a:xfrm>
            <a:off x="694885" y="2335882"/>
            <a:ext cx="7754227" cy="4522118"/>
          </a:xfrm>
          <a:prstGeom prst="rect">
            <a:avLst/>
          </a:prstGeom>
        </p:spPr>
      </p:pic>
    </p:spTree>
    <p:extLst>
      <p:ext uri="{BB962C8B-B14F-4D97-AF65-F5344CB8AC3E}">
        <p14:creationId xmlns:p14="http://schemas.microsoft.com/office/powerpoint/2010/main" val="213535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585787" y="4487594"/>
            <a:ext cx="7772400" cy="1155968"/>
          </a:xfrm>
          <a:prstGeom prst="rect">
            <a:avLst/>
          </a:prstGeom>
          <a:noFill/>
          <a:ln>
            <a:noFill/>
          </a:ln>
        </p:spPr>
        <p:txBody>
          <a:bodyPr spcFirstLastPara="1" wrap="square" lIns="91425" tIns="45700" rIns="91425" bIns="45700" anchor="t" anchorCtr="0">
            <a:normAutofit/>
          </a:bodyPr>
          <a:lstStyle/>
          <a:p>
            <a:pPr lvl="0" algn="ctr">
              <a:buClr>
                <a:schemeClr val="dk1"/>
              </a:buClr>
              <a:buSzPts val="2800"/>
            </a:pPr>
            <a:r>
              <a:rPr lang="fr-FR" sz="4800" b="1" dirty="0" err="1"/>
              <a:t>IaC</a:t>
            </a:r>
            <a:r>
              <a:rPr lang="fr-FR" sz="4800" b="1" dirty="0"/>
              <a:t>: The Big Picture</a:t>
            </a:r>
            <a:endParaRPr sz="6000" b="1" i="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7"/>
            <a:ext cx="8354891" cy="11051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A Packer Template</a:t>
            </a:r>
            <a:endParaRPr lang="en-US" sz="47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A86744E-C13B-4C79-A3CE-5B964D5F4AF5}"/>
              </a:ext>
            </a:extLst>
          </p:cNvPr>
          <p:cNvPicPr>
            <a:picLocks noChangeAspect="1"/>
          </p:cNvPicPr>
          <p:nvPr/>
        </p:nvPicPr>
        <p:blipFill>
          <a:blip r:embed="rId3"/>
          <a:stretch>
            <a:fillRect/>
          </a:stretch>
        </p:blipFill>
        <p:spPr>
          <a:xfrm>
            <a:off x="762517" y="2337793"/>
            <a:ext cx="7618965" cy="4520207"/>
          </a:xfrm>
          <a:prstGeom prst="rect">
            <a:avLst/>
          </a:prstGeom>
        </p:spPr>
      </p:pic>
    </p:spTree>
    <p:extLst>
      <p:ext uri="{BB962C8B-B14F-4D97-AF65-F5344CB8AC3E}">
        <p14:creationId xmlns:p14="http://schemas.microsoft.com/office/powerpoint/2010/main" val="3536264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7"/>
            <a:ext cx="8354891" cy="11051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A Packer Template</a:t>
            </a:r>
            <a:endParaRPr lang="en-US" sz="47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FE3D9DE-6F6E-447E-9CA2-38D271D6D43D}"/>
              </a:ext>
            </a:extLst>
          </p:cNvPr>
          <p:cNvPicPr>
            <a:picLocks noChangeAspect="1"/>
          </p:cNvPicPr>
          <p:nvPr/>
        </p:nvPicPr>
        <p:blipFill>
          <a:blip r:embed="rId3"/>
          <a:stretch>
            <a:fillRect/>
          </a:stretch>
        </p:blipFill>
        <p:spPr>
          <a:xfrm>
            <a:off x="691372" y="2360944"/>
            <a:ext cx="7630943" cy="4497056"/>
          </a:xfrm>
          <a:prstGeom prst="rect">
            <a:avLst/>
          </a:prstGeom>
        </p:spPr>
      </p:pic>
    </p:spTree>
    <p:extLst>
      <p:ext uri="{BB962C8B-B14F-4D97-AF65-F5344CB8AC3E}">
        <p14:creationId xmlns:p14="http://schemas.microsoft.com/office/powerpoint/2010/main" val="3049546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7"/>
            <a:ext cx="8354891" cy="11051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Provisioners</a:t>
            </a:r>
            <a:endParaRPr lang="en-US" sz="47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90918C5-575E-4F68-B0A6-864F81778F4F}"/>
              </a:ext>
            </a:extLst>
          </p:cNvPr>
          <p:cNvPicPr>
            <a:picLocks noChangeAspect="1"/>
          </p:cNvPicPr>
          <p:nvPr/>
        </p:nvPicPr>
        <p:blipFill>
          <a:blip r:embed="rId3"/>
          <a:stretch>
            <a:fillRect/>
          </a:stretch>
        </p:blipFill>
        <p:spPr>
          <a:xfrm>
            <a:off x="1775167" y="2399417"/>
            <a:ext cx="6077243" cy="4458583"/>
          </a:xfrm>
          <a:prstGeom prst="rect">
            <a:avLst/>
          </a:prstGeom>
        </p:spPr>
      </p:pic>
    </p:spTree>
    <p:extLst>
      <p:ext uri="{BB962C8B-B14F-4D97-AF65-F5344CB8AC3E}">
        <p14:creationId xmlns:p14="http://schemas.microsoft.com/office/powerpoint/2010/main" val="123468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7"/>
            <a:ext cx="8354891" cy="11051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a:solidFill>
                  <a:srgbClr val="FFFFFF"/>
                </a:solidFill>
                <a:latin typeface="+mj-lt"/>
                <a:ea typeface="+mj-ea"/>
                <a:cs typeface="+mj-cs"/>
              </a:rPr>
              <a:t>Provisioners</a:t>
            </a:r>
            <a:endParaRPr lang="en-US" sz="47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D8A2A50-D893-4FDF-9888-7913C75CA3BA}"/>
              </a:ext>
            </a:extLst>
          </p:cNvPr>
          <p:cNvPicPr>
            <a:picLocks noChangeAspect="1"/>
          </p:cNvPicPr>
          <p:nvPr/>
        </p:nvPicPr>
        <p:blipFill>
          <a:blip r:embed="rId3"/>
          <a:stretch>
            <a:fillRect/>
          </a:stretch>
        </p:blipFill>
        <p:spPr>
          <a:xfrm>
            <a:off x="0" y="2394155"/>
            <a:ext cx="9144000" cy="4552207"/>
          </a:xfrm>
          <a:prstGeom prst="rect">
            <a:avLst/>
          </a:prstGeom>
        </p:spPr>
      </p:pic>
    </p:spTree>
    <p:extLst>
      <p:ext uri="{BB962C8B-B14F-4D97-AF65-F5344CB8AC3E}">
        <p14:creationId xmlns:p14="http://schemas.microsoft.com/office/powerpoint/2010/main" val="1044606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343487"/>
            <a:ext cx="8354891" cy="1105140"/>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dirty="0">
                <a:solidFill>
                  <a:srgbClr val="FFFFFF"/>
                </a:solidFill>
                <a:latin typeface="+mj-lt"/>
                <a:ea typeface="+mj-ea"/>
                <a:cs typeface="+mj-cs"/>
              </a:rPr>
              <a:t>Provisioners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03232C6-79BE-4D8A-8F39-76BBE020A4E4}"/>
              </a:ext>
            </a:extLst>
          </p:cNvPr>
          <p:cNvPicPr>
            <a:picLocks noChangeAspect="1"/>
          </p:cNvPicPr>
          <p:nvPr/>
        </p:nvPicPr>
        <p:blipFill>
          <a:blip r:embed="rId3"/>
          <a:stretch>
            <a:fillRect/>
          </a:stretch>
        </p:blipFill>
        <p:spPr>
          <a:xfrm>
            <a:off x="941968" y="2374651"/>
            <a:ext cx="7260061" cy="4448521"/>
          </a:xfrm>
          <a:prstGeom prst="rect">
            <a:avLst/>
          </a:prstGeom>
        </p:spPr>
      </p:pic>
    </p:spTree>
    <p:extLst>
      <p:ext uri="{BB962C8B-B14F-4D97-AF65-F5344CB8AC3E}">
        <p14:creationId xmlns:p14="http://schemas.microsoft.com/office/powerpoint/2010/main" val="178677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Configuration Management Provisioners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FA8E6DA-E4A2-4E23-B40E-DAC751974852}"/>
              </a:ext>
            </a:extLst>
          </p:cNvPr>
          <p:cNvPicPr>
            <a:picLocks noChangeAspect="1"/>
          </p:cNvPicPr>
          <p:nvPr/>
        </p:nvPicPr>
        <p:blipFill>
          <a:blip r:embed="rId3"/>
          <a:stretch>
            <a:fillRect/>
          </a:stretch>
        </p:blipFill>
        <p:spPr>
          <a:xfrm>
            <a:off x="0" y="2926521"/>
            <a:ext cx="9190277" cy="3498511"/>
          </a:xfrm>
          <a:prstGeom prst="rect">
            <a:avLst/>
          </a:prstGeom>
        </p:spPr>
      </p:pic>
    </p:spTree>
    <p:extLst>
      <p:ext uri="{BB962C8B-B14F-4D97-AF65-F5344CB8AC3E}">
        <p14:creationId xmlns:p14="http://schemas.microsoft.com/office/powerpoint/2010/main" val="1216121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Script Provisioners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156F10A-9228-4AFC-BC5C-E94FDE3ADA74}"/>
              </a:ext>
            </a:extLst>
          </p:cNvPr>
          <p:cNvPicPr>
            <a:picLocks noChangeAspect="1"/>
          </p:cNvPicPr>
          <p:nvPr/>
        </p:nvPicPr>
        <p:blipFill>
          <a:blip r:embed="rId3"/>
          <a:stretch>
            <a:fillRect/>
          </a:stretch>
        </p:blipFill>
        <p:spPr>
          <a:xfrm>
            <a:off x="0" y="2837574"/>
            <a:ext cx="8865886" cy="3338833"/>
          </a:xfrm>
          <a:prstGeom prst="rect">
            <a:avLst/>
          </a:prstGeom>
        </p:spPr>
      </p:pic>
    </p:spTree>
    <p:extLst>
      <p:ext uri="{BB962C8B-B14F-4D97-AF65-F5344CB8AC3E}">
        <p14:creationId xmlns:p14="http://schemas.microsoft.com/office/powerpoint/2010/main" val="2301795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Variables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C174738-DC03-4507-9BE9-233FADF7DFB9}"/>
              </a:ext>
            </a:extLst>
          </p:cNvPr>
          <p:cNvPicPr>
            <a:picLocks noChangeAspect="1"/>
          </p:cNvPicPr>
          <p:nvPr/>
        </p:nvPicPr>
        <p:blipFill>
          <a:blip r:embed="rId3"/>
          <a:stretch>
            <a:fillRect/>
          </a:stretch>
        </p:blipFill>
        <p:spPr>
          <a:xfrm>
            <a:off x="865181" y="2449405"/>
            <a:ext cx="7413637" cy="4408595"/>
          </a:xfrm>
          <a:prstGeom prst="rect">
            <a:avLst/>
          </a:prstGeom>
        </p:spPr>
      </p:pic>
    </p:spTree>
    <p:extLst>
      <p:ext uri="{BB962C8B-B14F-4D97-AF65-F5344CB8AC3E}">
        <p14:creationId xmlns:p14="http://schemas.microsoft.com/office/powerpoint/2010/main" val="2527542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Variables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65B7681-9116-4F2A-97DD-10E9C55256C0}"/>
              </a:ext>
            </a:extLst>
          </p:cNvPr>
          <p:cNvPicPr>
            <a:picLocks noChangeAspect="1"/>
          </p:cNvPicPr>
          <p:nvPr/>
        </p:nvPicPr>
        <p:blipFill>
          <a:blip r:embed="rId3"/>
          <a:stretch>
            <a:fillRect/>
          </a:stretch>
        </p:blipFill>
        <p:spPr>
          <a:xfrm>
            <a:off x="704309" y="2351849"/>
            <a:ext cx="7735380" cy="4563112"/>
          </a:xfrm>
          <a:prstGeom prst="rect">
            <a:avLst/>
          </a:prstGeom>
        </p:spPr>
      </p:pic>
    </p:spTree>
    <p:extLst>
      <p:ext uri="{BB962C8B-B14F-4D97-AF65-F5344CB8AC3E}">
        <p14:creationId xmlns:p14="http://schemas.microsoft.com/office/powerpoint/2010/main" val="106169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DAEB980-A8F2-4C11-99E7-39D36262EB11}"/>
              </a:ext>
            </a:extLst>
          </p:cNvPr>
          <p:cNvPicPr>
            <a:picLocks noChangeAspect="1"/>
          </p:cNvPicPr>
          <p:nvPr/>
        </p:nvPicPr>
        <p:blipFill>
          <a:blip r:embed="rId3"/>
          <a:stretch>
            <a:fillRect/>
          </a:stretch>
        </p:blipFill>
        <p:spPr>
          <a:xfrm>
            <a:off x="182484" y="223295"/>
            <a:ext cx="8727504" cy="6008693"/>
          </a:xfrm>
          <a:prstGeom prst="rect">
            <a:avLst/>
          </a:prstGeom>
        </p:spPr>
      </p:pic>
    </p:spTree>
    <p:extLst>
      <p:ext uri="{BB962C8B-B14F-4D97-AF65-F5344CB8AC3E}">
        <p14:creationId xmlns:p14="http://schemas.microsoft.com/office/powerpoint/2010/main" val="153868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4700" b="1" kern="1200" dirty="0" err="1">
                <a:solidFill>
                  <a:srgbClr val="FFFFFF"/>
                </a:solidFill>
                <a:latin typeface="+mj-lt"/>
                <a:ea typeface="+mj-ea"/>
                <a:cs typeface="+mj-cs"/>
              </a:rPr>
              <a:t>IaC</a:t>
            </a:r>
            <a:r>
              <a:rPr lang="en-US" sz="4700" b="1" kern="1200" dirty="0">
                <a:solidFill>
                  <a:srgbClr val="FFFFFF"/>
                </a:solidFill>
                <a:latin typeface="+mj-lt"/>
                <a:ea typeface="+mj-ea"/>
                <a:cs typeface="+mj-cs"/>
              </a:rPr>
              <a:t>: The Pipeline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8D2FDC-0861-43EA-BFF6-6C185E21F7F4}"/>
              </a:ext>
            </a:extLst>
          </p:cNvPr>
          <p:cNvPicPr>
            <a:picLocks noChangeAspect="1"/>
          </p:cNvPicPr>
          <p:nvPr/>
        </p:nvPicPr>
        <p:blipFill>
          <a:blip r:embed="rId3"/>
          <a:stretch>
            <a:fillRect/>
          </a:stretch>
        </p:blipFill>
        <p:spPr>
          <a:xfrm>
            <a:off x="-1" y="2365086"/>
            <a:ext cx="9144000" cy="4026336"/>
          </a:xfrm>
          <a:prstGeom prst="rect">
            <a:avLst/>
          </a:prstGeom>
        </p:spPr>
      </p:pic>
    </p:spTree>
    <p:extLst>
      <p:ext uri="{BB962C8B-B14F-4D97-AF65-F5344CB8AC3E}">
        <p14:creationId xmlns:p14="http://schemas.microsoft.com/office/powerpoint/2010/main" val="1078786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clean-</a:t>
            </a:r>
            <a:r>
              <a:rPr lang="en-US" sz="3200" b="1" kern="1200" dirty="0" err="1">
                <a:solidFill>
                  <a:srgbClr val="FFFFFF"/>
                </a:solidFill>
                <a:latin typeface="+mj-lt"/>
                <a:ea typeface="+mj-ea"/>
                <a:cs typeface="+mj-cs"/>
              </a:rPr>
              <a:t>ami</a:t>
            </a:r>
            <a:r>
              <a:rPr lang="en-US" sz="3200" b="1" kern="1200" dirty="0">
                <a:solidFill>
                  <a:srgbClr val="FFFFFF"/>
                </a:solidFill>
                <a:latin typeface="+mj-lt"/>
                <a:ea typeface="+mj-ea"/>
                <a:cs typeface="+mj-cs"/>
              </a:rPr>
              <a:t>-name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504EC9A-5A19-4764-B53C-E4FCF0905726}"/>
              </a:ext>
            </a:extLst>
          </p:cNvPr>
          <p:cNvPicPr>
            <a:picLocks noChangeAspect="1"/>
          </p:cNvPicPr>
          <p:nvPr/>
        </p:nvPicPr>
        <p:blipFill>
          <a:blip r:embed="rId3"/>
          <a:stretch>
            <a:fillRect/>
          </a:stretch>
        </p:blipFill>
        <p:spPr>
          <a:xfrm>
            <a:off x="93700" y="2894561"/>
            <a:ext cx="8956599" cy="3551395"/>
          </a:xfrm>
          <a:prstGeom prst="rect">
            <a:avLst/>
          </a:prstGeom>
        </p:spPr>
      </p:pic>
    </p:spTree>
    <p:extLst>
      <p:ext uri="{BB962C8B-B14F-4D97-AF65-F5344CB8AC3E}">
        <p14:creationId xmlns:p14="http://schemas.microsoft.com/office/powerpoint/2010/main" val="2064869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Timestamp</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41340A7-635F-466A-B873-E4E3EC7C099F}"/>
              </a:ext>
            </a:extLst>
          </p:cNvPr>
          <p:cNvPicPr>
            <a:picLocks noChangeAspect="1"/>
          </p:cNvPicPr>
          <p:nvPr/>
        </p:nvPicPr>
        <p:blipFill>
          <a:blip r:embed="rId3"/>
          <a:stretch>
            <a:fillRect/>
          </a:stretch>
        </p:blipFill>
        <p:spPr>
          <a:xfrm>
            <a:off x="0" y="2525849"/>
            <a:ext cx="9107070" cy="3988666"/>
          </a:xfrm>
          <a:prstGeom prst="rect">
            <a:avLst/>
          </a:prstGeom>
        </p:spPr>
      </p:pic>
    </p:spTree>
    <p:extLst>
      <p:ext uri="{BB962C8B-B14F-4D97-AF65-F5344CB8AC3E}">
        <p14:creationId xmlns:p14="http://schemas.microsoft.com/office/powerpoint/2010/main" val="3756015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User Variables - Setting</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5CBDA93-DB94-4D29-B3F2-1524599FB33D}"/>
              </a:ext>
            </a:extLst>
          </p:cNvPr>
          <p:cNvPicPr>
            <a:picLocks noChangeAspect="1"/>
          </p:cNvPicPr>
          <p:nvPr/>
        </p:nvPicPr>
        <p:blipFill>
          <a:blip r:embed="rId3"/>
          <a:stretch>
            <a:fillRect/>
          </a:stretch>
        </p:blipFill>
        <p:spPr>
          <a:xfrm>
            <a:off x="76722" y="2639563"/>
            <a:ext cx="8785923" cy="3892773"/>
          </a:xfrm>
          <a:prstGeom prst="rect">
            <a:avLst/>
          </a:prstGeom>
        </p:spPr>
      </p:pic>
    </p:spTree>
    <p:extLst>
      <p:ext uri="{BB962C8B-B14F-4D97-AF65-F5344CB8AC3E}">
        <p14:creationId xmlns:p14="http://schemas.microsoft.com/office/powerpoint/2010/main" val="2398746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160">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44" name="Google Shape;344;p24"/>
          <p:cNvSpPr txBox="1">
            <a:spLocks noGrp="1"/>
          </p:cNvSpPr>
          <p:nvPr>
            <p:ph type="title"/>
          </p:nvPr>
        </p:nvSpPr>
        <p:spPr>
          <a:xfrm>
            <a:off x="565443" y="2076450"/>
            <a:ext cx="8013114" cy="1345134"/>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en-US" sz="4900" b="1" kern="1200" dirty="0">
                <a:solidFill>
                  <a:srgbClr val="FFFFFF"/>
                </a:solidFill>
                <a:latin typeface="+mj-lt"/>
                <a:ea typeface="+mj-ea"/>
                <a:cs typeface="+mj-cs"/>
              </a:rPr>
              <a:t>Transitioning from Packer to Docker</a:t>
            </a:r>
          </a:p>
        </p:txBody>
      </p:sp>
      <p:pic>
        <p:nvPicPr>
          <p:cNvPr id="3" name="Picture 2">
            <a:extLst>
              <a:ext uri="{FF2B5EF4-FFF2-40B4-BE49-F238E27FC236}">
                <a16:creationId xmlns:a16="http://schemas.microsoft.com/office/drawing/2014/main" id="{8E01724D-77AF-423D-AC92-D73A279D3F3F}"/>
              </a:ext>
            </a:extLst>
          </p:cNvPr>
          <p:cNvPicPr>
            <a:picLocks noChangeAspect="1"/>
          </p:cNvPicPr>
          <p:nvPr/>
        </p:nvPicPr>
        <p:blipFill>
          <a:blip r:embed="rId4"/>
          <a:stretch>
            <a:fillRect/>
          </a:stretch>
        </p:blipFill>
        <p:spPr>
          <a:xfrm>
            <a:off x="1747442" y="3813102"/>
            <a:ext cx="5649113" cy="3115110"/>
          </a:xfrm>
          <a:prstGeom prst="rect">
            <a:avLst/>
          </a:prstGeom>
        </p:spPr>
      </p:pic>
    </p:spTree>
    <p:extLst>
      <p:ext uri="{BB962C8B-B14F-4D97-AF65-F5344CB8AC3E}">
        <p14:creationId xmlns:p14="http://schemas.microsoft.com/office/powerpoint/2010/main" val="2844369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Packer - What We've Got so far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0C4893-DF87-4AB8-ADC8-0B704718EA97}"/>
              </a:ext>
            </a:extLst>
          </p:cNvPr>
          <p:cNvPicPr>
            <a:picLocks noChangeAspect="1"/>
          </p:cNvPicPr>
          <p:nvPr/>
        </p:nvPicPr>
        <p:blipFill>
          <a:blip r:embed="rId3"/>
          <a:stretch>
            <a:fillRect/>
          </a:stretch>
        </p:blipFill>
        <p:spPr>
          <a:xfrm>
            <a:off x="-1" y="2525849"/>
            <a:ext cx="9144000" cy="4186943"/>
          </a:xfrm>
          <a:prstGeom prst="rect">
            <a:avLst/>
          </a:prstGeom>
        </p:spPr>
      </p:pic>
    </p:spTree>
    <p:extLst>
      <p:ext uri="{BB962C8B-B14F-4D97-AF65-F5344CB8AC3E}">
        <p14:creationId xmlns:p14="http://schemas.microsoft.com/office/powerpoint/2010/main" val="4080311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Docker - What Else Do you Get?</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4CBF71B-11C9-4C79-B12D-9758DBD26515}"/>
              </a:ext>
            </a:extLst>
          </p:cNvPr>
          <p:cNvPicPr>
            <a:picLocks noChangeAspect="1"/>
          </p:cNvPicPr>
          <p:nvPr/>
        </p:nvPicPr>
        <p:blipFill>
          <a:blip r:embed="rId3"/>
          <a:stretch>
            <a:fillRect/>
          </a:stretch>
        </p:blipFill>
        <p:spPr>
          <a:xfrm>
            <a:off x="28135" y="2667773"/>
            <a:ext cx="9144000" cy="3660743"/>
          </a:xfrm>
          <a:prstGeom prst="rect">
            <a:avLst/>
          </a:prstGeom>
        </p:spPr>
      </p:pic>
    </p:spTree>
    <p:extLst>
      <p:ext uri="{BB962C8B-B14F-4D97-AF65-F5344CB8AC3E}">
        <p14:creationId xmlns:p14="http://schemas.microsoft.com/office/powerpoint/2010/main" val="3024398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Packer - Hybrid Builds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5239CD9-40CA-4D2F-BD4E-38057D200D05}"/>
              </a:ext>
            </a:extLst>
          </p:cNvPr>
          <p:cNvPicPr>
            <a:picLocks noChangeAspect="1"/>
          </p:cNvPicPr>
          <p:nvPr/>
        </p:nvPicPr>
        <p:blipFill>
          <a:blip r:embed="rId3"/>
          <a:stretch>
            <a:fillRect/>
          </a:stretch>
        </p:blipFill>
        <p:spPr>
          <a:xfrm>
            <a:off x="283551" y="2370759"/>
            <a:ext cx="8579094" cy="4289547"/>
          </a:xfrm>
          <a:prstGeom prst="rect">
            <a:avLst/>
          </a:prstGeom>
        </p:spPr>
      </p:pic>
    </p:spTree>
    <p:extLst>
      <p:ext uri="{BB962C8B-B14F-4D97-AF65-F5344CB8AC3E}">
        <p14:creationId xmlns:p14="http://schemas.microsoft.com/office/powerpoint/2010/main" val="2758448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81593"/>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Packer - Hybrid Builds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5E2E338-7103-4D7E-9159-104ECC33A867}"/>
              </a:ext>
            </a:extLst>
          </p:cNvPr>
          <p:cNvPicPr>
            <a:picLocks noChangeAspect="1"/>
          </p:cNvPicPr>
          <p:nvPr/>
        </p:nvPicPr>
        <p:blipFill>
          <a:blip r:embed="rId3"/>
          <a:stretch>
            <a:fillRect/>
          </a:stretch>
        </p:blipFill>
        <p:spPr>
          <a:xfrm>
            <a:off x="369582" y="2561360"/>
            <a:ext cx="8521197" cy="3650558"/>
          </a:xfrm>
          <a:prstGeom prst="rect">
            <a:avLst/>
          </a:prstGeom>
        </p:spPr>
      </p:pic>
    </p:spTree>
    <p:extLst>
      <p:ext uri="{BB962C8B-B14F-4D97-AF65-F5344CB8AC3E}">
        <p14:creationId xmlns:p14="http://schemas.microsoft.com/office/powerpoint/2010/main" val="2288430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15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4" name="Google Shape;344;p24"/>
          <p:cNvSpPr txBox="1">
            <a:spLocks noGrp="1"/>
          </p:cNvSpPr>
          <p:nvPr>
            <p:ph type="title"/>
          </p:nvPr>
        </p:nvSpPr>
        <p:spPr>
          <a:xfrm>
            <a:off x="2158527" y="186728"/>
            <a:ext cx="4578895" cy="2031055"/>
          </a:xfrm>
          <a:prstGeom prst="rect">
            <a:avLst/>
          </a:prstGeom>
        </p:spPr>
        <p:txBody>
          <a:bodyPr spcFirstLastPara="1" vert="horz" lIns="91440" tIns="45720" rIns="91440" bIns="45720" rtlCol="0" anchor="b" anchorCtr="0">
            <a:normAutofit/>
          </a:bodyPr>
          <a:lstStyle/>
          <a:p>
            <a:pPr lvl="0" algn="ctr">
              <a:spcBef>
                <a:spcPct val="0"/>
              </a:spcBef>
              <a:buClr>
                <a:schemeClr val="dk1"/>
              </a:buClr>
              <a:buSzPts val="3300"/>
            </a:pPr>
            <a:r>
              <a:rPr lang="en-US" sz="6000" b="1" kern="1200" dirty="0">
                <a:solidFill>
                  <a:srgbClr val="FFFFFF"/>
                </a:solidFill>
                <a:latin typeface="+mj-lt"/>
                <a:ea typeface="+mj-ea"/>
                <a:cs typeface="+mj-cs"/>
              </a:rPr>
              <a:t>DEMO</a:t>
            </a:r>
          </a:p>
        </p:txBody>
      </p:sp>
      <p:sp>
        <p:nvSpPr>
          <p:cNvPr id="4" name="Rectangle 3">
            <a:extLst>
              <a:ext uri="{FF2B5EF4-FFF2-40B4-BE49-F238E27FC236}">
                <a16:creationId xmlns:a16="http://schemas.microsoft.com/office/drawing/2014/main" id="{B075115D-FE3F-4B20-86EE-82DBA862DF9F}"/>
              </a:ext>
            </a:extLst>
          </p:cNvPr>
          <p:cNvSpPr/>
          <p:nvPr/>
        </p:nvSpPr>
        <p:spPr>
          <a:xfrm>
            <a:off x="2412610" y="2404511"/>
            <a:ext cx="4572000" cy="2874826"/>
          </a:xfrm>
          <a:prstGeom prst="rect">
            <a:avLst/>
          </a:prstGeom>
        </p:spPr>
        <p:txBody>
          <a:bodyPr>
            <a:spAutoFit/>
          </a:bodyPr>
          <a:lstStyle/>
          <a:p>
            <a:pPr>
              <a:lnSpc>
                <a:spcPct val="150000"/>
              </a:lnSpc>
            </a:pPr>
            <a:r>
              <a:rPr lang="fr-FR" sz="2400" b="1" dirty="0">
                <a:solidFill>
                  <a:schemeClr val="bg1"/>
                </a:solidFill>
              </a:rPr>
              <a:t>- Install Packer</a:t>
            </a:r>
          </a:p>
          <a:p>
            <a:pPr>
              <a:lnSpc>
                <a:spcPct val="150000"/>
              </a:lnSpc>
            </a:pPr>
            <a:r>
              <a:rPr lang="fr-FR" sz="2400" b="1" dirty="0">
                <a:solidFill>
                  <a:schemeClr val="bg1"/>
                </a:solidFill>
              </a:rPr>
              <a:t>- Command Line Options</a:t>
            </a:r>
          </a:p>
          <a:p>
            <a:pPr>
              <a:lnSpc>
                <a:spcPct val="150000"/>
              </a:lnSpc>
            </a:pPr>
            <a:r>
              <a:rPr lang="fr-FR" sz="2400" b="1" dirty="0">
                <a:solidFill>
                  <a:schemeClr val="bg1"/>
                </a:solidFill>
              </a:rPr>
              <a:t>- Basic Packer Template:</a:t>
            </a:r>
          </a:p>
          <a:p>
            <a:pPr>
              <a:lnSpc>
                <a:spcPct val="150000"/>
              </a:lnSpc>
            </a:pPr>
            <a:r>
              <a:rPr lang="fr-FR" sz="2400" b="1" dirty="0">
                <a:solidFill>
                  <a:schemeClr val="bg1"/>
                </a:solidFill>
              </a:rPr>
              <a:t>   - Ubuntu 18.04 LTS </a:t>
            </a:r>
          </a:p>
          <a:p>
            <a:pPr>
              <a:lnSpc>
                <a:spcPct val="150000"/>
              </a:lnSpc>
            </a:pPr>
            <a:r>
              <a:rPr lang="fr-FR" sz="2800" b="1" dirty="0">
                <a:solidFill>
                  <a:schemeClr val="bg1"/>
                </a:solidFill>
              </a:rPr>
              <a:t>- </a:t>
            </a:r>
            <a:r>
              <a:rPr lang="fr-FR" sz="2800" b="1" dirty="0" err="1">
                <a:solidFill>
                  <a:schemeClr val="bg1"/>
                </a:solidFill>
              </a:rPr>
              <a:t>Your</a:t>
            </a:r>
            <a:r>
              <a:rPr lang="fr-FR" sz="2800" b="1" dirty="0">
                <a:solidFill>
                  <a:schemeClr val="bg1"/>
                </a:solidFill>
              </a:rPr>
              <a:t> First </a:t>
            </a:r>
            <a:r>
              <a:rPr lang="fr-FR" sz="2800" b="1" dirty="0" err="1">
                <a:solidFill>
                  <a:schemeClr val="bg1"/>
                </a:solidFill>
              </a:rPr>
              <a:t>Cow</a:t>
            </a:r>
            <a:r>
              <a:rPr lang="fr-FR" sz="2800" b="1" dirty="0">
                <a:solidFill>
                  <a:schemeClr val="bg1"/>
                </a:solidFill>
              </a:rPr>
              <a:t> Server!</a:t>
            </a:r>
          </a:p>
        </p:txBody>
      </p:sp>
    </p:spTree>
    <p:extLst>
      <p:ext uri="{BB962C8B-B14F-4D97-AF65-F5344CB8AC3E}">
        <p14:creationId xmlns:p14="http://schemas.microsoft.com/office/powerpoint/2010/main" val="3282108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1448631"/>
            <a:ext cx="8354891" cy="584021"/>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Install</a:t>
            </a:r>
            <a:br>
              <a:rPr lang="en-US" sz="3200" b="1" kern="1200" dirty="0">
                <a:solidFill>
                  <a:srgbClr val="FFFFFF"/>
                </a:solidFill>
                <a:latin typeface="+mj-lt"/>
                <a:ea typeface="+mj-ea"/>
                <a:cs typeface="+mj-cs"/>
              </a:rPr>
            </a:br>
            <a:br>
              <a:rPr lang="en-US" sz="3200" b="1" kern="1200" dirty="0">
                <a:solidFill>
                  <a:srgbClr val="FFFFFF"/>
                </a:solidFill>
                <a:latin typeface="+mj-lt"/>
                <a:ea typeface="+mj-ea"/>
                <a:cs typeface="+mj-cs"/>
              </a:rPr>
            </a:br>
            <a:r>
              <a:rPr lang="en-US" sz="2800" b="1" kern="1200" dirty="0">
                <a:solidFill>
                  <a:srgbClr val="FFFFFF"/>
                </a:solidFill>
                <a:latin typeface="Consolas" panose="020B0609020204030204" pitchFamily="49" charset="0"/>
                <a:ea typeface="+mj-ea"/>
                <a:cs typeface="+mj-cs"/>
              </a:rPr>
              <a:t>&gt; </a:t>
            </a:r>
            <a:r>
              <a:rPr lang="en-US" sz="2800" b="1" kern="1200" dirty="0" err="1">
                <a:solidFill>
                  <a:srgbClr val="FFFFFF"/>
                </a:solidFill>
                <a:latin typeface="Consolas" panose="020B0609020204030204" pitchFamily="49" charset="0"/>
                <a:ea typeface="+mj-ea"/>
                <a:cs typeface="+mj-cs"/>
              </a:rPr>
              <a:t>choco</a:t>
            </a:r>
            <a:r>
              <a:rPr lang="en-US" sz="2800" b="1" kern="1200" dirty="0">
                <a:solidFill>
                  <a:srgbClr val="FFFFFF"/>
                </a:solidFill>
                <a:latin typeface="Consolas" panose="020B0609020204030204" pitchFamily="49" charset="0"/>
                <a:ea typeface="+mj-ea"/>
                <a:cs typeface="+mj-cs"/>
              </a:rPr>
              <a:t> install packer</a:t>
            </a:r>
            <a:endParaRPr lang="en-US" sz="3200" b="1" kern="1200" dirty="0">
              <a:solidFill>
                <a:srgbClr val="FFFFFF"/>
              </a:solidFill>
              <a:latin typeface="Consolas" panose="020B0609020204030204" pitchFamily="49" charset="0"/>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41312FC-0A24-4850-8BAA-5E5D0673572D}"/>
              </a:ext>
            </a:extLst>
          </p:cNvPr>
          <p:cNvPicPr>
            <a:picLocks noChangeAspect="1"/>
          </p:cNvPicPr>
          <p:nvPr/>
        </p:nvPicPr>
        <p:blipFill>
          <a:blip r:embed="rId3"/>
          <a:stretch>
            <a:fillRect/>
          </a:stretch>
        </p:blipFill>
        <p:spPr>
          <a:xfrm>
            <a:off x="74110" y="2498541"/>
            <a:ext cx="8995779" cy="4015973"/>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760121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378155"/>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The Saving to Business and Customers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BCE3D6C-5790-46AF-8167-871F0CD44FFE}"/>
              </a:ext>
            </a:extLst>
          </p:cNvPr>
          <p:cNvPicPr>
            <a:picLocks noChangeAspect="1"/>
          </p:cNvPicPr>
          <p:nvPr/>
        </p:nvPicPr>
        <p:blipFill>
          <a:blip r:embed="rId3"/>
          <a:stretch>
            <a:fillRect/>
          </a:stretch>
        </p:blipFill>
        <p:spPr>
          <a:xfrm>
            <a:off x="-1" y="2568817"/>
            <a:ext cx="9144000" cy="4202884"/>
          </a:xfrm>
          <a:prstGeom prst="rect">
            <a:avLst/>
          </a:prstGeom>
        </p:spPr>
      </p:pic>
    </p:spTree>
    <p:extLst>
      <p:ext uri="{BB962C8B-B14F-4D97-AF65-F5344CB8AC3E}">
        <p14:creationId xmlns:p14="http://schemas.microsoft.com/office/powerpoint/2010/main" val="1637906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695112"/>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fr-FR" sz="3200" b="1" dirty="0">
                <a:solidFill>
                  <a:schemeClr val="bg1"/>
                </a:solidFill>
              </a:rPr>
              <a:t>Basic Packer Template</a:t>
            </a:r>
            <a:endParaRPr lang="en-US" sz="3200" b="1" kern="1200" dirty="0">
              <a:solidFill>
                <a:srgbClr val="FFFFFF"/>
              </a:solidFill>
              <a:latin typeface="Consolas" panose="020B0609020204030204" pitchFamily="49" charset="0"/>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Picture 6">
            <a:extLst>
              <a:ext uri="{FF2B5EF4-FFF2-40B4-BE49-F238E27FC236}">
                <a16:creationId xmlns:a16="http://schemas.microsoft.com/office/drawing/2014/main" id="{D39F1755-E259-462E-BF31-9BDD724FDD8D}"/>
              </a:ext>
            </a:extLst>
          </p:cNvPr>
          <p:cNvPicPr>
            <a:picLocks noChangeAspect="1"/>
          </p:cNvPicPr>
          <p:nvPr/>
        </p:nvPicPr>
        <p:blipFill>
          <a:blip r:embed="rId3"/>
          <a:stretch>
            <a:fillRect/>
          </a:stretch>
        </p:blipFill>
        <p:spPr>
          <a:xfrm>
            <a:off x="0" y="2733152"/>
            <a:ext cx="9144000" cy="3367055"/>
          </a:xfrm>
          <a:prstGeom prst="rect">
            <a:avLst/>
          </a:prstGeom>
        </p:spPr>
      </p:pic>
    </p:spTree>
    <p:extLst>
      <p:ext uri="{BB962C8B-B14F-4D97-AF65-F5344CB8AC3E}">
        <p14:creationId xmlns:p14="http://schemas.microsoft.com/office/powerpoint/2010/main" val="1519287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Picture 7">
            <a:extLst>
              <a:ext uri="{FF2B5EF4-FFF2-40B4-BE49-F238E27FC236}">
                <a16:creationId xmlns:a16="http://schemas.microsoft.com/office/drawing/2014/main" id="{7B2674BB-C8BD-45A0-B346-F8A24CC76870}"/>
              </a:ext>
            </a:extLst>
          </p:cNvPr>
          <p:cNvPicPr>
            <a:picLocks noChangeAspect="1"/>
          </p:cNvPicPr>
          <p:nvPr/>
        </p:nvPicPr>
        <p:blipFill>
          <a:blip r:embed="rId3"/>
          <a:stretch>
            <a:fillRect/>
          </a:stretch>
        </p:blipFill>
        <p:spPr>
          <a:xfrm>
            <a:off x="1142519" y="2380625"/>
            <a:ext cx="6858957" cy="4477375"/>
          </a:xfrm>
          <a:prstGeom prst="rect">
            <a:avLst/>
          </a:prstGeom>
        </p:spPr>
      </p:pic>
      <p:sp>
        <p:nvSpPr>
          <p:cNvPr id="10" name="Google Shape;344;p24">
            <a:extLst>
              <a:ext uri="{FF2B5EF4-FFF2-40B4-BE49-F238E27FC236}">
                <a16:creationId xmlns:a16="http://schemas.microsoft.com/office/drawing/2014/main" id="{BAB7282D-CC9D-4328-ACA3-15357B9E0E1C}"/>
              </a:ext>
            </a:extLst>
          </p:cNvPr>
          <p:cNvSpPr txBox="1">
            <a:spLocks noGrp="1"/>
          </p:cNvSpPr>
          <p:nvPr>
            <p:ph type="title"/>
          </p:nvPr>
        </p:nvSpPr>
        <p:spPr>
          <a:xfrm>
            <a:off x="394554" y="695112"/>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fr-FR" sz="3200" b="1" dirty="0">
                <a:solidFill>
                  <a:schemeClr val="bg1"/>
                </a:solidFill>
              </a:rPr>
              <a:t>Basic Packer Template</a:t>
            </a:r>
            <a:endParaRPr lang="en-US" sz="3200" b="1" kern="1200" dirty="0">
              <a:solidFill>
                <a:srgbClr val="FFFFFF"/>
              </a:solidFill>
              <a:latin typeface="Consolas" panose="020B0609020204030204" pitchFamily="49" charset="0"/>
              <a:ea typeface="+mj-ea"/>
              <a:cs typeface="+mj-cs"/>
            </a:endParaRPr>
          </a:p>
        </p:txBody>
      </p:sp>
    </p:spTree>
    <p:extLst>
      <p:ext uri="{BB962C8B-B14F-4D97-AF65-F5344CB8AC3E}">
        <p14:creationId xmlns:p14="http://schemas.microsoft.com/office/powerpoint/2010/main" val="4152870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sz="4400" b="1" dirty="0"/>
              <a:t>Configuration Management</a:t>
            </a:r>
            <a:br>
              <a:rPr lang="fr-FR" sz="4400" b="1" dirty="0"/>
            </a:br>
            <a:r>
              <a:rPr lang="fr-FR" sz="4400" b="1" dirty="0" err="1"/>
              <a:t>using</a:t>
            </a:r>
            <a:r>
              <a:rPr lang="fr-FR" sz="4400" b="1" dirty="0"/>
              <a:t> Ansible</a:t>
            </a:r>
            <a:endParaRPr sz="4400" b="1" dirty="0"/>
          </a:p>
        </p:txBody>
      </p:sp>
    </p:spTree>
    <p:extLst>
      <p:ext uri="{BB962C8B-B14F-4D97-AF65-F5344CB8AC3E}">
        <p14:creationId xmlns:p14="http://schemas.microsoft.com/office/powerpoint/2010/main" val="3374106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115662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Implementing Ansible Inventory</a:t>
            </a:r>
            <a:br>
              <a:rPr lang="en-US" sz="3200" b="1" kern="1200" dirty="0">
                <a:solidFill>
                  <a:srgbClr val="FFFFFF"/>
                </a:solidFill>
                <a:latin typeface="+mj-lt"/>
                <a:ea typeface="+mj-ea"/>
                <a:cs typeface="+mj-cs"/>
              </a:rPr>
            </a:br>
            <a:endParaRPr lang="en-US" sz="32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5">
            <a:extLst>
              <a:ext uri="{FF2B5EF4-FFF2-40B4-BE49-F238E27FC236}">
                <a16:creationId xmlns:a16="http://schemas.microsoft.com/office/drawing/2014/main" id="{EF7CC970-E7E1-4B6B-96B1-A21291778929}"/>
              </a:ext>
            </a:extLst>
          </p:cNvPr>
          <p:cNvPicPr>
            <a:picLocks noChangeAspect="1"/>
          </p:cNvPicPr>
          <p:nvPr/>
        </p:nvPicPr>
        <p:blipFill>
          <a:blip r:embed="rId3"/>
          <a:stretch>
            <a:fillRect/>
          </a:stretch>
        </p:blipFill>
        <p:spPr>
          <a:xfrm>
            <a:off x="0" y="2553775"/>
            <a:ext cx="9144000" cy="4288025"/>
          </a:xfrm>
          <a:prstGeom prst="rect">
            <a:avLst/>
          </a:prstGeom>
        </p:spPr>
      </p:pic>
    </p:spTree>
    <p:extLst>
      <p:ext uri="{BB962C8B-B14F-4D97-AF65-F5344CB8AC3E}">
        <p14:creationId xmlns:p14="http://schemas.microsoft.com/office/powerpoint/2010/main" val="36473488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4" y="115662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Ansible Groups</a:t>
            </a:r>
            <a:br>
              <a:rPr lang="en-US" sz="3200" b="1" kern="1200" dirty="0">
                <a:solidFill>
                  <a:srgbClr val="FFFFFF"/>
                </a:solidFill>
                <a:latin typeface="+mj-lt"/>
                <a:ea typeface="+mj-ea"/>
                <a:cs typeface="+mj-cs"/>
              </a:rPr>
            </a:br>
            <a:endParaRPr lang="en-US" sz="32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681E5DA7-99CC-432E-A3AB-D48E7E71EF23}"/>
              </a:ext>
            </a:extLst>
          </p:cNvPr>
          <p:cNvPicPr>
            <a:picLocks noChangeAspect="1"/>
          </p:cNvPicPr>
          <p:nvPr/>
        </p:nvPicPr>
        <p:blipFill>
          <a:blip r:embed="rId3"/>
          <a:stretch>
            <a:fillRect/>
          </a:stretch>
        </p:blipFill>
        <p:spPr>
          <a:xfrm>
            <a:off x="1850549" y="2308293"/>
            <a:ext cx="5442901" cy="4549707"/>
          </a:xfrm>
          <a:prstGeom prst="rect">
            <a:avLst/>
          </a:prstGeom>
        </p:spPr>
      </p:pic>
    </p:spTree>
    <p:extLst>
      <p:ext uri="{BB962C8B-B14F-4D97-AF65-F5344CB8AC3E}">
        <p14:creationId xmlns:p14="http://schemas.microsoft.com/office/powerpoint/2010/main" val="640574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Ansible Default Groups: All, Ungrouped</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D189999C-F980-4C68-AD40-5CD21A271004}"/>
              </a:ext>
            </a:extLst>
          </p:cNvPr>
          <p:cNvPicPr>
            <a:picLocks noChangeAspect="1"/>
          </p:cNvPicPr>
          <p:nvPr/>
        </p:nvPicPr>
        <p:blipFill>
          <a:blip r:embed="rId3"/>
          <a:stretch>
            <a:fillRect/>
          </a:stretch>
        </p:blipFill>
        <p:spPr>
          <a:xfrm>
            <a:off x="0" y="2757268"/>
            <a:ext cx="9160562" cy="3629464"/>
          </a:xfrm>
          <a:prstGeom prst="rect">
            <a:avLst/>
          </a:prstGeom>
        </p:spPr>
      </p:pic>
    </p:spTree>
    <p:extLst>
      <p:ext uri="{BB962C8B-B14F-4D97-AF65-F5344CB8AC3E}">
        <p14:creationId xmlns:p14="http://schemas.microsoft.com/office/powerpoint/2010/main" val="2555562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Nested Groups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380EFA84-3EE1-4F4C-8307-51DACB89E262}"/>
              </a:ext>
            </a:extLst>
          </p:cNvPr>
          <p:cNvPicPr>
            <a:picLocks noChangeAspect="1"/>
          </p:cNvPicPr>
          <p:nvPr/>
        </p:nvPicPr>
        <p:blipFill>
          <a:blip r:embed="rId3"/>
          <a:stretch>
            <a:fillRect/>
          </a:stretch>
        </p:blipFill>
        <p:spPr>
          <a:xfrm>
            <a:off x="1879062" y="2339716"/>
            <a:ext cx="5081075" cy="4503044"/>
          </a:xfrm>
          <a:prstGeom prst="rect">
            <a:avLst/>
          </a:prstGeom>
        </p:spPr>
      </p:pic>
    </p:spTree>
    <p:extLst>
      <p:ext uri="{BB962C8B-B14F-4D97-AF65-F5344CB8AC3E}">
        <p14:creationId xmlns:p14="http://schemas.microsoft.com/office/powerpoint/2010/main" val="300392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Ansible Variables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6A1BAC63-FD03-4707-9978-77C5D428D6FC}"/>
              </a:ext>
            </a:extLst>
          </p:cNvPr>
          <p:cNvPicPr>
            <a:picLocks noChangeAspect="1"/>
          </p:cNvPicPr>
          <p:nvPr/>
        </p:nvPicPr>
        <p:blipFill>
          <a:blip r:embed="rId3"/>
          <a:stretch>
            <a:fillRect/>
          </a:stretch>
        </p:blipFill>
        <p:spPr>
          <a:xfrm>
            <a:off x="2188552" y="2308286"/>
            <a:ext cx="4462096" cy="4532129"/>
          </a:xfrm>
          <a:prstGeom prst="rect">
            <a:avLst/>
          </a:prstGeom>
        </p:spPr>
      </p:pic>
    </p:spTree>
    <p:extLst>
      <p:ext uri="{BB962C8B-B14F-4D97-AF65-F5344CB8AC3E}">
        <p14:creationId xmlns:p14="http://schemas.microsoft.com/office/powerpoint/2010/main" val="2218628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3600" b="1" kern="1200">
                <a:solidFill>
                  <a:srgbClr val="FFFFFF"/>
                </a:solidFill>
                <a:latin typeface="+mj-lt"/>
                <a:ea typeface="+mj-ea"/>
                <a:cs typeface="+mj-cs"/>
              </a:rPr>
              <a:t>Overriding variables</a:t>
            </a:r>
          </a:p>
        </p:txBody>
      </p:sp>
      <p:pic>
        <p:nvPicPr>
          <p:cNvPr id="2" name="Picture 1">
            <a:extLst>
              <a:ext uri="{FF2B5EF4-FFF2-40B4-BE49-F238E27FC236}">
                <a16:creationId xmlns:a16="http://schemas.microsoft.com/office/drawing/2014/main" id="{4B65DFEC-409D-4990-A329-AC9EAC71355C}"/>
              </a:ext>
            </a:extLst>
          </p:cNvPr>
          <p:cNvPicPr>
            <a:picLocks noChangeAspect="1"/>
          </p:cNvPicPr>
          <p:nvPr/>
        </p:nvPicPr>
        <p:blipFill>
          <a:blip r:embed="rId3"/>
          <a:stretch>
            <a:fillRect/>
          </a:stretch>
        </p:blipFill>
        <p:spPr>
          <a:xfrm>
            <a:off x="3632267" y="742951"/>
            <a:ext cx="5369654" cy="5383112"/>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620493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4200" b="1" kern="1200">
                <a:solidFill>
                  <a:srgbClr val="FFFFFF"/>
                </a:solidFill>
                <a:latin typeface="+mj-lt"/>
                <a:ea typeface="+mj-ea"/>
                <a:cs typeface="+mj-cs"/>
              </a:rPr>
              <a:t>Nested Group Variables</a:t>
            </a:r>
          </a:p>
        </p:txBody>
      </p:sp>
      <p:pic>
        <p:nvPicPr>
          <p:cNvPr id="3" name="Picture 2">
            <a:extLst>
              <a:ext uri="{FF2B5EF4-FFF2-40B4-BE49-F238E27FC236}">
                <a16:creationId xmlns:a16="http://schemas.microsoft.com/office/drawing/2014/main" id="{4EE8DE6E-F257-4728-93CF-4D176A05412C}"/>
              </a:ext>
            </a:extLst>
          </p:cNvPr>
          <p:cNvPicPr>
            <a:picLocks noChangeAspect="1"/>
          </p:cNvPicPr>
          <p:nvPr/>
        </p:nvPicPr>
        <p:blipFill>
          <a:blip r:embed="rId3"/>
          <a:stretch>
            <a:fillRect/>
          </a:stretch>
        </p:blipFill>
        <p:spPr>
          <a:xfrm>
            <a:off x="3728750" y="280677"/>
            <a:ext cx="5089904" cy="6245283"/>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420611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378155"/>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3200" b="1" kern="1200" dirty="0">
                <a:solidFill>
                  <a:srgbClr val="FFFFFF"/>
                </a:solidFill>
                <a:latin typeface="+mj-lt"/>
                <a:ea typeface="+mj-ea"/>
                <a:cs typeface="+mj-cs"/>
              </a:rPr>
              <a:t>The Saving to Business and Customers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DCD9C78-5D6D-4FE4-9883-D53D6A9C000A}"/>
              </a:ext>
            </a:extLst>
          </p:cNvPr>
          <p:cNvPicPr>
            <a:picLocks noChangeAspect="1"/>
          </p:cNvPicPr>
          <p:nvPr/>
        </p:nvPicPr>
        <p:blipFill>
          <a:blip r:embed="rId3"/>
          <a:stretch>
            <a:fillRect/>
          </a:stretch>
        </p:blipFill>
        <p:spPr>
          <a:xfrm>
            <a:off x="-2" y="2370469"/>
            <a:ext cx="9144000" cy="4367893"/>
          </a:xfrm>
          <a:prstGeom prst="rect">
            <a:avLst/>
          </a:prstGeom>
        </p:spPr>
      </p:pic>
    </p:spTree>
    <p:extLst>
      <p:ext uri="{BB962C8B-B14F-4D97-AF65-F5344CB8AC3E}">
        <p14:creationId xmlns:p14="http://schemas.microsoft.com/office/powerpoint/2010/main" val="3182923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Ansible Comes with Many Modules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230C27EC-93ED-42EA-8FD5-4BA1B3A5773A}"/>
              </a:ext>
            </a:extLst>
          </p:cNvPr>
          <p:cNvPicPr>
            <a:picLocks noChangeAspect="1"/>
          </p:cNvPicPr>
          <p:nvPr/>
        </p:nvPicPr>
        <p:blipFill>
          <a:blip r:embed="rId3"/>
          <a:stretch>
            <a:fillRect/>
          </a:stretch>
        </p:blipFill>
        <p:spPr>
          <a:xfrm>
            <a:off x="536860" y="2274451"/>
            <a:ext cx="8070279" cy="4583549"/>
          </a:xfrm>
          <a:prstGeom prst="rect">
            <a:avLst/>
          </a:prstGeom>
        </p:spPr>
      </p:pic>
    </p:spTree>
    <p:extLst>
      <p:ext uri="{BB962C8B-B14F-4D97-AF65-F5344CB8AC3E}">
        <p14:creationId xmlns:p14="http://schemas.microsoft.com/office/powerpoint/2010/main" val="188623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Ansible Comes with Many Modules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28F42A1E-D6F5-476B-B4B3-BA1B7E078F8F}"/>
              </a:ext>
            </a:extLst>
          </p:cNvPr>
          <p:cNvPicPr>
            <a:picLocks noChangeAspect="1"/>
          </p:cNvPicPr>
          <p:nvPr/>
        </p:nvPicPr>
        <p:blipFill>
          <a:blip r:embed="rId3"/>
          <a:stretch>
            <a:fillRect/>
          </a:stretch>
        </p:blipFill>
        <p:spPr>
          <a:xfrm>
            <a:off x="112582" y="2652458"/>
            <a:ext cx="8877966" cy="3762410"/>
          </a:xfrm>
          <a:prstGeom prst="rect">
            <a:avLst/>
          </a:prstGeom>
        </p:spPr>
      </p:pic>
    </p:spTree>
    <p:extLst>
      <p:ext uri="{BB962C8B-B14F-4D97-AF65-F5344CB8AC3E}">
        <p14:creationId xmlns:p14="http://schemas.microsoft.com/office/powerpoint/2010/main" val="402863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Modules Are Idempotent</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0EF8B498-B2E3-433D-8185-7E046F50ED9B}"/>
              </a:ext>
            </a:extLst>
          </p:cNvPr>
          <p:cNvPicPr>
            <a:picLocks noChangeAspect="1"/>
          </p:cNvPicPr>
          <p:nvPr/>
        </p:nvPicPr>
        <p:blipFill>
          <a:blip r:embed="rId3"/>
          <a:stretch>
            <a:fillRect/>
          </a:stretch>
        </p:blipFill>
        <p:spPr>
          <a:xfrm>
            <a:off x="47173" y="2525848"/>
            <a:ext cx="8962210" cy="3818681"/>
          </a:xfrm>
          <a:prstGeom prst="rect">
            <a:avLst/>
          </a:prstGeom>
        </p:spPr>
      </p:pic>
    </p:spTree>
    <p:extLst>
      <p:ext uri="{BB962C8B-B14F-4D97-AF65-F5344CB8AC3E}">
        <p14:creationId xmlns:p14="http://schemas.microsoft.com/office/powerpoint/2010/main" val="2089010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The </a:t>
            </a:r>
            <a:r>
              <a:rPr lang="en-US" sz="3200" b="1" kern="1200" dirty="0" err="1">
                <a:solidFill>
                  <a:srgbClr val="FFFFFF"/>
                </a:solidFill>
                <a:latin typeface="+mj-lt"/>
                <a:ea typeface="+mj-ea"/>
                <a:cs typeface="+mj-cs"/>
              </a:rPr>
              <a:t>gather_facts</a:t>
            </a:r>
            <a:r>
              <a:rPr lang="en-US" sz="3200" b="1" kern="1200" dirty="0">
                <a:solidFill>
                  <a:srgbClr val="FFFFFF"/>
                </a:solidFill>
                <a:latin typeface="+mj-lt"/>
                <a:ea typeface="+mj-ea"/>
                <a:cs typeface="+mj-cs"/>
              </a:rPr>
              <a:t> Module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B012E2C6-4688-452F-97B1-63D8013AF88F}"/>
              </a:ext>
            </a:extLst>
          </p:cNvPr>
          <p:cNvPicPr>
            <a:picLocks noChangeAspect="1"/>
          </p:cNvPicPr>
          <p:nvPr/>
        </p:nvPicPr>
        <p:blipFill>
          <a:blip r:embed="rId3"/>
          <a:stretch>
            <a:fillRect/>
          </a:stretch>
        </p:blipFill>
        <p:spPr>
          <a:xfrm>
            <a:off x="283551" y="2525848"/>
            <a:ext cx="8576898" cy="4249513"/>
          </a:xfrm>
          <a:prstGeom prst="rect">
            <a:avLst/>
          </a:prstGeom>
        </p:spPr>
      </p:pic>
    </p:spTree>
    <p:extLst>
      <p:ext uri="{BB962C8B-B14F-4D97-AF65-F5344CB8AC3E}">
        <p14:creationId xmlns:p14="http://schemas.microsoft.com/office/powerpoint/2010/main" val="668383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Let's Talk About Playbooks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099C4AF4-A14D-4937-A808-D9A142858ED2}"/>
              </a:ext>
            </a:extLst>
          </p:cNvPr>
          <p:cNvPicPr>
            <a:picLocks noChangeAspect="1"/>
          </p:cNvPicPr>
          <p:nvPr/>
        </p:nvPicPr>
        <p:blipFill>
          <a:blip r:embed="rId3"/>
          <a:stretch>
            <a:fillRect/>
          </a:stretch>
        </p:blipFill>
        <p:spPr>
          <a:xfrm>
            <a:off x="41967" y="2576045"/>
            <a:ext cx="8975424" cy="3943913"/>
          </a:xfrm>
          <a:prstGeom prst="rect">
            <a:avLst/>
          </a:prstGeom>
        </p:spPr>
      </p:pic>
    </p:spTree>
    <p:extLst>
      <p:ext uri="{BB962C8B-B14F-4D97-AF65-F5344CB8AC3E}">
        <p14:creationId xmlns:p14="http://schemas.microsoft.com/office/powerpoint/2010/main" val="1429627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Playbooks are often stored in SCM</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369A2FFF-519C-49BB-80A1-4AEA75047A21}"/>
              </a:ext>
            </a:extLst>
          </p:cNvPr>
          <p:cNvPicPr>
            <a:picLocks noChangeAspect="1"/>
          </p:cNvPicPr>
          <p:nvPr/>
        </p:nvPicPr>
        <p:blipFill>
          <a:blip r:embed="rId3"/>
          <a:stretch>
            <a:fillRect/>
          </a:stretch>
        </p:blipFill>
        <p:spPr>
          <a:xfrm>
            <a:off x="630329" y="2327384"/>
            <a:ext cx="7432709" cy="4187130"/>
          </a:xfrm>
          <a:prstGeom prst="rect">
            <a:avLst/>
          </a:prstGeom>
        </p:spPr>
      </p:pic>
    </p:spTree>
    <p:extLst>
      <p:ext uri="{BB962C8B-B14F-4D97-AF65-F5344CB8AC3E}">
        <p14:creationId xmlns:p14="http://schemas.microsoft.com/office/powerpoint/2010/main" val="8780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3600" b="1" kern="1200" dirty="0">
                <a:solidFill>
                  <a:srgbClr val="FFFFFF"/>
                </a:solidFill>
                <a:latin typeface="+mj-lt"/>
                <a:ea typeface="+mj-ea"/>
                <a:cs typeface="+mj-cs"/>
              </a:rPr>
              <a:t>The Play</a:t>
            </a:r>
          </a:p>
        </p:txBody>
      </p:sp>
      <p:pic>
        <p:nvPicPr>
          <p:cNvPr id="3" name="Picture 2">
            <a:extLst>
              <a:ext uri="{FF2B5EF4-FFF2-40B4-BE49-F238E27FC236}">
                <a16:creationId xmlns:a16="http://schemas.microsoft.com/office/drawing/2014/main" id="{4644F6D9-A972-43B8-90A8-348C1C1BD111}"/>
              </a:ext>
            </a:extLst>
          </p:cNvPr>
          <p:cNvPicPr>
            <a:picLocks noChangeAspect="1"/>
          </p:cNvPicPr>
          <p:nvPr/>
        </p:nvPicPr>
        <p:blipFill>
          <a:blip r:embed="rId3"/>
          <a:stretch>
            <a:fillRect/>
          </a:stretch>
        </p:blipFill>
        <p:spPr>
          <a:xfrm>
            <a:off x="3612507" y="844063"/>
            <a:ext cx="5391187" cy="4757722"/>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605211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3600" b="1" kern="1200" dirty="0">
                <a:solidFill>
                  <a:srgbClr val="FFFFFF"/>
                </a:solidFill>
                <a:latin typeface="+mj-lt"/>
                <a:ea typeface="+mj-ea"/>
                <a:cs typeface="+mj-cs"/>
              </a:rPr>
              <a:t>Hosts</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2906FDA1-BCF3-4011-B04B-CF66976C4507}"/>
              </a:ext>
            </a:extLst>
          </p:cNvPr>
          <p:cNvPicPr>
            <a:picLocks noChangeAspect="1"/>
          </p:cNvPicPr>
          <p:nvPr/>
        </p:nvPicPr>
        <p:blipFill>
          <a:blip r:embed="rId3"/>
          <a:stretch>
            <a:fillRect/>
          </a:stretch>
        </p:blipFill>
        <p:spPr>
          <a:xfrm>
            <a:off x="3653468" y="626632"/>
            <a:ext cx="5374206" cy="5604735"/>
          </a:xfrm>
          <a:prstGeom prst="rect">
            <a:avLst/>
          </a:prstGeom>
        </p:spPr>
      </p:pic>
    </p:spTree>
    <p:extLst>
      <p:ext uri="{BB962C8B-B14F-4D97-AF65-F5344CB8AC3E}">
        <p14:creationId xmlns:p14="http://schemas.microsoft.com/office/powerpoint/2010/main" val="1827137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3600" b="1" kern="1200" dirty="0">
                <a:solidFill>
                  <a:srgbClr val="FFFFFF"/>
                </a:solidFill>
                <a:latin typeface="+mj-lt"/>
                <a:ea typeface="+mj-ea"/>
                <a:cs typeface="+mj-cs"/>
              </a:rPr>
              <a:t>Variables</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Picture 4">
            <a:extLst>
              <a:ext uri="{FF2B5EF4-FFF2-40B4-BE49-F238E27FC236}">
                <a16:creationId xmlns:a16="http://schemas.microsoft.com/office/drawing/2014/main" id="{A46E2084-C17E-48FB-9C7C-3E97608328F8}"/>
              </a:ext>
            </a:extLst>
          </p:cNvPr>
          <p:cNvPicPr>
            <a:picLocks noChangeAspect="1"/>
          </p:cNvPicPr>
          <p:nvPr/>
        </p:nvPicPr>
        <p:blipFill>
          <a:blip r:embed="rId3"/>
          <a:stretch>
            <a:fillRect/>
          </a:stretch>
        </p:blipFill>
        <p:spPr>
          <a:xfrm>
            <a:off x="3469230" y="1190625"/>
            <a:ext cx="5688286" cy="4476750"/>
          </a:xfrm>
          <a:prstGeom prst="rect">
            <a:avLst/>
          </a:prstGeom>
        </p:spPr>
      </p:pic>
    </p:spTree>
    <p:extLst>
      <p:ext uri="{BB962C8B-B14F-4D97-AF65-F5344CB8AC3E}">
        <p14:creationId xmlns:p14="http://schemas.microsoft.com/office/powerpoint/2010/main" val="2921460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3600" b="1" kern="1200" dirty="0">
                <a:solidFill>
                  <a:srgbClr val="FFFFFF"/>
                </a:solidFill>
                <a:latin typeface="+mj-lt"/>
                <a:ea typeface="+mj-ea"/>
                <a:cs typeface="+mj-cs"/>
              </a:rPr>
              <a:t>Tasks</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28DCC201-43D6-4DB8-902B-554FC6E408F8}"/>
              </a:ext>
            </a:extLst>
          </p:cNvPr>
          <p:cNvPicPr>
            <a:picLocks noChangeAspect="1"/>
          </p:cNvPicPr>
          <p:nvPr/>
        </p:nvPicPr>
        <p:blipFill>
          <a:blip r:embed="rId3"/>
          <a:stretch>
            <a:fillRect/>
          </a:stretch>
        </p:blipFill>
        <p:spPr>
          <a:xfrm>
            <a:off x="3638524" y="1143880"/>
            <a:ext cx="5398333" cy="4570239"/>
          </a:xfrm>
          <a:prstGeom prst="rect">
            <a:avLst/>
          </a:prstGeom>
        </p:spPr>
      </p:pic>
    </p:spTree>
    <p:extLst>
      <p:ext uri="{BB962C8B-B14F-4D97-AF65-F5344CB8AC3E}">
        <p14:creationId xmlns:p14="http://schemas.microsoft.com/office/powerpoint/2010/main" val="157454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378155"/>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400" b="1" kern="1200" dirty="0">
                <a:solidFill>
                  <a:srgbClr val="FFFFFF"/>
                </a:solidFill>
                <a:latin typeface="+mj-lt"/>
                <a:ea typeface="+mj-ea"/>
                <a:cs typeface="+mj-cs"/>
              </a:rPr>
              <a:t>The Configuration</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4841B1B-B9F8-4A97-B1A3-D9277F5C2875}"/>
              </a:ext>
            </a:extLst>
          </p:cNvPr>
          <p:cNvPicPr>
            <a:picLocks noChangeAspect="1"/>
          </p:cNvPicPr>
          <p:nvPr/>
        </p:nvPicPr>
        <p:blipFill>
          <a:blip r:embed="rId3"/>
          <a:stretch>
            <a:fillRect/>
          </a:stretch>
        </p:blipFill>
        <p:spPr>
          <a:xfrm>
            <a:off x="0" y="2418764"/>
            <a:ext cx="9144000" cy="4095750"/>
          </a:xfrm>
          <a:prstGeom prst="rect">
            <a:avLst/>
          </a:prstGeom>
        </p:spPr>
      </p:pic>
    </p:spTree>
    <p:extLst>
      <p:ext uri="{BB962C8B-B14F-4D97-AF65-F5344CB8AC3E}">
        <p14:creationId xmlns:p14="http://schemas.microsoft.com/office/powerpoint/2010/main" val="1664826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3600" b="1" kern="1200" dirty="0">
                <a:solidFill>
                  <a:srgbClr val="FFFFFF"/>
                </a:solidFill>
                <a:latin typeface="+mj-lt"/>
                <a:ea typeface="+mj-ea"/>
                <a:cs typeface="+mj-cs"/>
              </a:rPr>
              <a:t>Tasks</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41E2A193-40FF-41AA-9A63-97EACF4AFB57}"/>
              </a:ext>
            </a:extLst>
          </p:cNvPr>
          <p:cNvPicPr>
            <a:picLocks noChangeAspect="1"/>
          </p:cNvPicPr>
          <p:nvPr/>
        </p:nvPicPr>
        <p:blipFill>
          <a:blip r:embed="rId3"/>
          <a:stretch>
            <a:fillRect/>
          </a:stretch>
        </p:blipFill>
        <p:spPr>
          <a:xfrm>
            <a:off x="3620780" y="1195096"/>
            <a:ext cx="5435385" cy="4769605"/>
          </a:xfrm>
          <a:prstGeom prst="rect">
            <a:avLst/>
          </a:prstGeom>
        </p:spPr>
      </p:pic>
    </p:spTree>
    <p:extLst>
      <p:ext uri="{BB962C8B-B14F-4D97-AF65-F5344CB8AC3E}">
        <p14:creationId xmlns:p14="http://schemas.microsoft.com/office/powerpoint/2010/main" val="412027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3600" b="1" kern="1200" dirty="0">
                <a:solidFill>
                  <a:srgbClr val="FFFFFF"/>
                </a:solidFill>
              </a:rPr>
              <a:t>State of Things</a:t>
            </a:r>
            <a:endParaRPr lang="en-US" sz="3600" b="1" kern="1200" dirty="0">
              <a:solidFill>
                <a:srgbClr val="FFFFFF"/>
              </a:solidFill>
              <a:latin typeface="+mj-lt"/>
              <a:ea typeface="+mj-ea"/>
              <a:cs typeface="+mj-cs"/>
            </a:endParaRP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5">
            <a:extLst>
              <a:ext uri="{FF2B5EF4-FFF2-40B4-BE49-F238E27FC236}">
                <a16:creationId xmlns:a16="http://schemas.microsoft.com/office/drawing/2014/main" id="{12879797-07CB-4D1E-A44A-09CA19E367C3}"/>
              </a:ext>
            </a:extLst>
          </p:cNvPr>
          <p:cNvPicPr>
            <a:picLocks noChangeAspect="1"/>
          </p:cNvPicPr>
          <p:nvPr/>
        </p:nvPicPr>
        <p:blipFill>
          <a:blip r:embed="rId3"/>
          <a:stretch>
            <a:fillRect/>
          </a:stretch>
        </p:blipFill>
        <p:spPr>
          <a:xfrm>
            <a:off x="3657516" y="1269691"/>
            <a:ext cx="5420063" cy="4695011"/>
          </a:xfrm>
          <a:prstGeom prst="rect">
            <a:avLst/>
          </a:prstGeom>
        </p:spPr>
      </p:pic>
    </p:spTree>
    <p:extLst>
      <p:ext uri="{BB962C8B-B14F-4D97-AF65-F5344CB8AC3E}">
        <p14:creationId xmlns:p14="http://schemas.microsoft.com/office/powerpoint/2010/main" val="37456851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Writing Ansible playbooks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Rectangle 4">
            <a:extLst>
              <a:ext uri="{FF2B5EF4-FFF2-40B4-BE49-F238E27FC236}">
                <a16:creationId xmlns:a16="http://schemas.microsoft.com/office/drawing/2014/main" id="{1E8B6651-BD17-41D8-B24C-AF6A26A7022B}"/>
              </a:ext>
            </a:extLst>
          </p:cNvPr>
          <p:cNvSpPr/>
          <p:nvPr/>
        </p:nvSpPr>
        <p:spPr>
          <a:xfrm>
            <a:off x="281355" y="2733992"/>
            <a:ext cx="8576898" cy="3780522"/>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800" b="1" dirty="0"/>
              <a:t>Playbooks are essentially sets of instructions (plays) that you send to run on a single target or groups of targets (hosts). </a:t>
            </a:r>
          </a:p>
          <a:p>
            <a:pPr>
              <a:lnSpc>
                <a:spcPct val="150000"/>
              </a:lnSpc>
            </a:pPr>
            <a:endParaRPr lang="fr-FR" sz="1800" dirty="0"/>
          </a:p>
          <a:p>
            <a:pPr marL="285750" indent="-285750">
              <a:lnSpc>
                <a:spcPct val="150000"/>
              </a:lnSpc>
              <a:buFont typeface="Wingdings" panose="05000000000000000000" pitchFamily="2" charset="2"/>
              <a:buChar char="§"/>
            </a:pPr>
            <a:r>
              <a:rPr lang="fr-FR" sz="1800" b="1" dirty="0"/>
              <a:t>For </a:t>
            </a:r>
            <a:r>
              <a:rPr lang="fr-FR" sz="1800" b="1" dirty="0" err="1"/>
              <a:t>this</a:t>
            </a:r>
            <a:r>
              <a:rPr lang="fr-FR" sz="1800" b="1" dirty="0"/>
              <a:t> </a:t>
            </a:r>
            <a:r>
              <a:rPr lang="fr-FR" sz="1800" b="1" dirty="0" err="1"/>
              <a:t>example</a:t>
            </a:r>
            <a:r>
              <a:rPr lang="fr-FR" sz="1800" b="1" dirty="0"/>
              <a:t>, the </a:t>
            </a:r>
            <a:r>
              <a:rPr lang="fr-FR" sz="1800" b="1" dirty="0" err="1"/>
              <a:t>target</a:t>
            </a:r>
            <a:r>
              <a:rPr lang="fr-FR" sz="1800" b="1" dirty="0"/>
              <a:t> host </a:t>
            </a:r>
            <a:r>
              <a:rPr lang="fr-FR" sz="1800" b="1" dirty="0" err="1"/>
              <a:t>will</a:t>
            </a:r>
            <a:r>
              <a:rPr lang="fr-FR" sz="1800" b="1" dirty="0"/>
              <a:t> </a:t>
            </a:r>
            <a:r>
              <a:rPr lang="fr-FR" sz="1800" b="1" dirty="0" err="1"/>
              <a:t>be</a:t>
            </a:r>
            <a:r>
              <a:rPr lang="fr-FR" sz="1800" b="1" dirty="0"/>
              <a:t> a RHEL/CentOS 7 base </a:t>
            </a:r>
            <a:r>
              <a:rPr lang="fr-FR" sz="1800" b="1" dirty="0" err="1"/>
              <a:t>install</a:t>
            </a:r>
            <a:r>
              <a:rPr lang="fr-FR" sz="1800" b="1" dirty="0"/>
              <a:t>. </a:t>
            </a:r>
          </a:p>
          <a:p>
            <a:pPr>
              <a:lnSpc>
                <a:spcPct val="150000"/>
              </a:lnSpc>
            </a:pPr>
            <a:endParaRPr lang="fr-FR" sz="1800" b="1" dirty="0"/>
          </a:p>
          <a:p>
            <a:pPr marL="285750" indent="-285750">
              <a:lnSpc>
                <a:spcPct val="150000"/>
              </a:lnSpc>
              <a:buFont typeface="Wingdings" panose="05000000000000000000" pitchFamily="2" charset="2"/>
              <a:buChar char="§"/>
            </a:pPr>
            <a:r>
              <a:rPr lang="fr-FR" sz="1800" b="1" dirty="0"/>
              <a:t>There </a:t>
            </a:r>
            <a:r>
              <a:rPr lang="fr-FR" sz="1800" b="1" dirty="0" err="1"/>
              <a:t>will</a:t>
            </a:r>
            <a:r>
              <a:rPr lang="fr-FR" sz="1800" b="1" dirty="0"/>
              <a:t> </a:t>
            </a:r>
            <a:r>
              <a:rPr lang="fr-FR" sz="1800" b="1" dirty="0" err="1"/>
              <a:t>be</a:t>
            </a:r>
            <a:r>
              <a:rPr lang="fr-FR" sz="1800" b="1" dirty="0"/>
              <a:t> a web server </a:t>
            </a:r>
            <a:r>
              <a:rPr lang="fr-FR" sz="1800" b="1" dirty="0" err="1"/>
              <a:t>installed</a:t>
            </a:r>
            <a:r>
              <a:rPr lang="fr-FR" sz="1800" b="1" dirty="0"/>
              <a:t> (NGINX) and </a:t>
            </a:r>
            <a:r>
              <a:rPr lang="fr-FR" sz="1800" b="1" dirty="0" err="1"/>
              <a:t>then</a:t>
            </a:r>
            <a:r>
              <a:rPr lang="fr-FR" sz="1800" b="1" dirty="0"/>
              <a:t> an index.html file </a:t>
            </a:r>
            <a:r>
              <a:rPr lang="fr-FR" sz="1800" b="1" dirty="0" err="1"/>
              <a:t>will</a:t>
            </a:r>
            <a:r>
              <a:rPr lang="fr-FR" sz="1800" b="1" dirty="0"/>
              <a:t> </a:t>
            </a:r>
            <a:r>
              <a:rPr lang="fr-FR" sz="1800" b="1" dirty="0" err="1"/>
              <a:t>be</a:t>
            </a:r>
            <a:r>
              <a:rPr lang="fr-FR" sz="1800" b="1" dirty="0"/>
              <a:t> </a:t>
            </a:r>
            <a:r>
              <a:rPr lang="fr-FR" sz="1800" b="1" dirty="0" err="1"/>
              <a:t>created</a:t>
            </a:r>
            <a:r>
              <a:rPr lang="fr-FR" sz="1800" b="1" dirty="0"/>
              <a:t> in the default </a:t>
            </a:r>
            <a:r>
              <a:rPr lang="fr-FR" sz="1800" b="1" dirty="0" err="1"/>
              <a:t>webroot</a:t>
            </a:r>
            <a:r>
              <a:rPr lang="fr-FR" sz="1800" b="1" dirty="0"/>
              <a:t>. </a:t>
            </a:r>
          </a:p>
          <a:p>
            <a:pPr>
              <a:lnSpc>
                <a:spcPct val="150000"/>
              </a:lnSpc>
            </a:pPr>
            <a:endParaRPr lang="fr-FR" sz="1800" b="1" dirty="0"/>
          </a:p>
          <a:p>
            <a:pPr marL="285750" indent="-285750">
              <a:lnSpc>
                <a:spcPct val="150000"/>
              </a:lnSpc>
              <a:buFont typeface="Wingdings" panose="05000000000000000000" pitchFamily="2" charset="2"/>
              <a:buChar char="§"/>
            </a:pPr>
            <a:r>
              <a:rPr lang="fr-FR" sz="1800" b="1" dirty="0" err="1"/>
              <a:t>After</a:t>
            </a:r>
            <a:r>
              <a:rPr lang="fr-FR" sz="1800" b="1" dirty="0"/>
              <a:t> the </a:t>
            </a:r>
            <a:r>
              <a:rPr lang="fr-FR" sz="1800" b="1" dirty="0" err="1"/>
              <a:t>install</a:t>
            </a:r>
            <a:r>
              <a:rPr lang="fr-FR" sz="1800" b="1" dirty="0"/>
              <a:t> and file </a:t>
            </a:r>
            <a:r>
              <a:rPr lang="fr-FR" sz="1800" b="1" dirty="0" err="1"/>
              <a:t>tasks</a:t>
            </a:r>
            <a:r>
              <a:rPr lang="fr-FR" sz="1800" b="1" dirty="0"/>
              <a:t> are </a:t>
            </a:r>
            <a:r>
              <a:rPr lang="fr-FR" sz="1800" b="1" dirty="0" err="1"/>
              <a:t>completed</a:t>
            </a:r>
            <a:r>
              <a:rPr lang="fr-FR" sz="1800" b="1" dirty="0"/>
              <a:t> the service </a:t>
            </a:r>
            <a:r>
              <a:rPr lang="fr-FR" sz="1800" b="1" dirty="0" err="1"/>
              <a:t>will</a:t>
            </a:r>
            <a:r>
              <a:rPr lang="fr-FR" sz="1800" b="1" dirty="0"/>
              <a:t> </a:t>
            </a:r>
            <a:r>
              <a:rPr lang="fr-FR" sz="1800" b="1" dirty="0" err="1"/>
              <a:t>be</a:t>
            </a:r>
            <a:r>
              <a:rPr lang="fr-FR" sz="1800" b="1" dirty="0"/>
              <a:t> </a:t>
            </a:r>
            <a:r>
              <a:rPr lang="fr-FR" sz="1800" b="1" dirty="0" err="1"/>
              <a:t>started</a:t>
            </a:r>
            <a:r>
              <a:rPr lang="fr-FR" sz="1800" b="1" dirty="0"/>
              <a:t>.</a:t>
            </a:r>
          </a:p>
        </p:txBody>
      </p:sp>
    </p:spTree>
    <p:extLst>
      <p:ext uri="{BB962C8B-B14F-4D97-AF65-F5344CB8AC3E}">
        <p14:creationId xmlns:p14="http://schemas.microsoft.com/office/powerpoint/2010/main" val="2050666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Writing Ansible playbooks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0ABFAFAF-A0EA-4ED4-A1ED-0A78F5CFFEDA}"/>
              </a:ext>
            </a:extLst>
          </p:cNvPr>
          <p:cNvPicPr>
            <a:picLocks noChangeAspect="1"/>
          </p:cNvPicPr>
          <p:nvPr/>
        </p:nvPicPr>
        <p:blipFill>
          <a:blip r:embed="rId3"/>
          <a:stretch>
            <a:fillRect/>
          </a:stretch>
        </p:blipFill>
        <p:spPr>
          <a:xfrm>
            <a:off x="0" y="5263100"/>
            <a:ext cx="9069839" cy="1449028"/>
          </a:xfrm>
          <a:prstGeom prst="rect">
            <a:avLst/>
          </a:prstGeom>
        </p:spPr>
      </p:pic>
      <p:sp>
        <p:nvSpPr>
          <p:cNvPr id="3" name="Rectangle 2">
            <a:extLst>
              <a:ext uri="{FF2B5EF4-FFF2-40B4-BE49-F238E27FC236}">
                <a16:creationId xmlns:a16="http://schemas.microsoft.com/office/drawing/2014/main" id="{B08F1A25-158E-4202-816D-652213DF2CEF}"/>
              </a:ext>
            </a:extLst>
          </p:cNvPr>
          <p:cNvSpPr/>
          <p:nvPr/>
        </p:nvSpPr>
        <p:spPr>
          <a:xfrm>
            <a:off x="283551" y="2364730"/>
            <a:ext cx="8576898" cy="2523768"/>
          </a:xfrm>
          <a:prstGeom prst="rect">
            <a:avLst/>
          </a:prstGeom>
        </p:spPr>
        <p:txBody>
          <a:bodyPr wrap="square">
            <a:spAutoFit/>
          </a:bodyPr>
          <a:lstStyle/>
          <a:p>
            <a:endParaRPr lang="fr-FR" dirty="0"/>
          </a:p>
          <a:p>
            <a:r>
              <a:rPr lang="fr-FR" sz="1800" dirty="0" err="1"/>
              <a:t>Playbooks</a:t>
            </a:r>
            <a:r>
              <a:rPr lang="fr-FR" sz="1800" dirty="0"/>
              <a:t> start </a:t>
            </a:r>
            <a:r>
              <a:rPr lang="fr-FR" sz="1800" dirty="0" err="1"/>
              <a:t>with</a:t>
            </a:r>
            <a:r>
              <a:rPr lang="fr-FR" sz="1800" dirty="0"/>
              <a:t> the YAML </a:t>
            </a:r>
            <a:r>
              <a:rPr lang="fr-FR" sz="1800" dirty="0" err="1"/>
              <a:t>three</a:t>
            </a:r>
            <a:r>
              <a:rPr lang="fr-FR" sz="1800" dirty="0"/>
              <a:t> </a:t>
            </a:r>
            <a:r>
              <a:rPr lang="fr-FR" sz="1800" dirty="0" err="1"/>
              <a:t>dashes</a:t>
            </a:r>
            <a:r>
              <a:rPr lang="fr-FR" sz="1800" dirty="0"/>
              <a:t> (---) </a:t>
            </a:r>
            <a:r>
              <a:rPr lang="fr-FR" sz="1800" dirty="0" err="1"/>
              <a:t>followed</a:t>
            </a:r>
            <a:r>
              <a:rPr lang="fr-FR" sz="1800" dirty="0"/>
              <a:t> by:</a:t>
            </a:r>
          </a:p>
          <a:p>
            <a:endParaRPr lang="fr-FR" sz="1800" dirty="0"/>
          </a:p>
          <a:p>
            <a:pPr marL="285750" indent="-285750">
              <a:buFont typeface="Wingdings" panose="05000000000000000000" pitchFamily="2" charset="2"/>
              <a:buChar char="§"/>
            </a:pPr>
            <a:r>
              <a:rPr lang="fr-FR" sz="1800" b="1" dirty="0"/>
              <a:t>Name</a:t>
            </a:r>
            <a:r>
              <a:rPr lang="fr-FR" sz="1800" dirty="0"/>
              <a:t>: good for </a:t>
            </a:r>
            <a:r>
              <a:rPr lang="fr-FR" sz="1800" dirty="0" err="1"/>
              <a:t>keeping</a:t>
            </a:r>
            <a:r>
              <a:rPr lang="fr-FR" sz="1800" dirty="0"/>
              <a:t> the </a:t>
            </a:r>
            <a:r>
              <a:rPr lang="fr-FR" sz="1800" dirty="0" err="1"/>
              <a:t>Playbooks</a:t>
            </a:r>
            <a:r>
              <a:rPr lang="fr-FR" sz="1800" dirty="0"/>
              <a:t> </a:t>
            </a:r>
            <a:r>
              <a:rPr lang="fr-FR" sz="1800" dirty="0" err="1"/>
              <a:t>readable</a:t>
            </a:r>
            <a:endParaRPr lang="fr-FR" sz="1800" dirty="0"/>
          </a:p>
          <a:p>
            <a:pPr marL="285750" indent="-285750">
              <a:buFont typeface="Wingdings" panose="05000000000000000000" pitchFamily="2" charset="2"/>
              <a:buChar char="§"/>
            </a:pPr>
            <a:endParaRPr lang="fr-FR" sz="1800" dirty="0"/>
          </a:p>
          <a:p>
            <a:pPr marL="285750" indent="-285750">
              <a:buFont typeface="Wingdings" panose="05000000000000000000" pitchFamily="2" charset="2"/>
              <a:buChar char="§"/>
            </a:pPr>
            <a:r>
              <a:rPr lang="fr-FR" sz="1800" b="1" dirty="0"/>
              <a:t>Hosts</a:t>
            </a:r>
            <a:r>
              <a:rPr lang="fr-FR" sz="1800" dirty="0"/>
              <a:t>: identifies the </a:t>
            </a:r>
            <a:r>
              <a:rPr lang="fr-FR" sz="1800" dirty="0" err="1"/>
              <a:t>target</a:t>
            </a:r>
            <a:r>
              <a:rPr lang="fr-FR" sz="1800" dirty="0"/>
              <a:t> for Ansible to run </a:t>
            </a:r>
            <a:r>
              <a:rPr lang="fr-FR" sz="1800" dirty="0" err="1"/>
              <a:t>against</a:t>
            </a:r>
            <a:r>
              <a:rPr lang="fr-FR" sz="1800" dirty="0"/>
              <a:t> </a:t>
            </a:r>
          </a:p>
          <a:p>
            <a:pPr marL="285750" indent="-285750">
              <a:buFont typeface="Wingdings" panose="05000000000000000000" pitchFamily="2" charset="2"/>
              <a:buChar char="§"/>
            </a:pPr>
            <a:endParaRPr lang="fr-FR" sz="1800" dirty="0"/>
          </a:p>
          <a:p>
            <a:pPr marL="285750" indent="-285750">
              <a:buFont typeface="Wingdings" panose="05000000000000000000" pitchFamily="2" charset="2"/>
              <a:buChar char="§"/>
            </a:pPr>
            <a:r>
              <a:rPr lang="fr-FR" sz="1800" b="1" dirty="0" err="1"/>
              <a:t>Become</a:t>
            </a:r>
            <a:r>
              <a:rPr lang="fr-FR" sz="1800" b="1" dirty="0"/>
              <a:t> </a:t>
            </a:r>
            <a:r>
              <a:rPr lang="fr-FR" sz="1800" b="1" dirty="0" err="1"/>
              <a:t>statements</a:t>
            </a:r>
            <a:r>
              <a:rPr lang="fr-FR" sz="1800" dirty="0"/>
              <a:t>: </a:t>
            </a:r>
            <a:r>
              <a:rPr lang="fr-FR" sz="1800" dirty="0" err="1"/>
              <a:t>true</a:t>
            </a:r>
            <a:r>
              <a:rPr lang="fr-FR" sz="1800" dirty="0"/>
              <a:t> </a:t>
            </a:r>
            <a:r>
              <a:rPr lang="fr-FR" sz="1800" dirty="0" err="1"/>
              <a:t>statement</a:t>
            </a:r>
            <a:r>
              <a:rPr lang="fr-FR" sz="1800" dirty="0"/>
              <a:t> </a:t>
            </a:r>
            <a:r>
              <a:rPr lang="fr-FR" sz="1800" dirty="0" err="1"/>
              <a:t>is</a:t>
            </a:r>
            <a:r>
              <a:rPr lang="fr-FR" sz="1800" dirty="0"/>
              <a:t> </a:t>
            </a:r>
            <a:r>
              <a:rPr lang="fr-FR" sz="1800" dirty="0" err="1"/>
              <a:t>included</a:t>
            </a:r>
            <a:r>
              <a:rPr lang="fr-FR" sz="1800" dirty="0"/>
              <a:t> </a:t>
            </a:r>
            <a:r>
              <a:rPr lang="fr-FR" sz="1800" dirty="0" err="1"/>
              <a:t>here</a:t>
            </a:r>
            <a:r>
              <a:rPr lang="fr-FR" sz="1800" dirty="0"/>
              <a:t> to </a:t>
            </a:r>
            <a:r>
              <a:rPr lang="fr-FR" sz="1800" dirty="0" err="1"/>
              <a:t>ensure</a:t>
            </a:r>
            <a:r>
              <a:rPr lang="fr-FR" sz="1800" dirty="0"/>
              <a:t> </a:t>
            </a:r>
            <a:r>
              <a:rPr lang="fr-FR" sz="1800" dirty="0" err="1"/>
              <a:t>nginx</a:t>
            </a:r>
            <a:r>
              <a:rPr lang="fr-FR" sz="1800" dirty="0"/>
              <a:t> </a:t>
            </a:r>
            <a:r>
              <a:rPr lang="fr-FR" sz="1800" dirty="0" err="1"/>
              <a:t>installs</a:t>
            </a:r>
            <a:r>
              <a:rPr lang="fr-FR" sz="1800" dirty="0"/>
              <a:t> </a:t>
            </a:r>
            <a:r>
              <a:rPr lang="fr-FR" sz="1800" dirty="0" err="1"/>
              <a:t>without</a:t>
            </a:r>
            <a:r>
              <a:rPr lang="fr-FR" sz="1800" dirty="0"/>
              <a:t> a </a:t>
            </a:r>
            <a:r>
              <a:rPr lang="fr-FR" sz="1800" dirty="0" err="1"/>
              <a:t>problem</a:t>
            </a:r>
            <a:r>
              <a:rPr lang="fr-FR" sz="1800" dirty="0"/>
              <a:t> (it's not </a:t>
            </a:r>
            <a:r>
              <a:rPr lang="fr-FR" sz="1800" dirty="0" err="1"/>
              <a:t>always</a:t>
            </a:r>
            <a:r>
              <a:rPr lang="fr-FR" sz="1800" dirty="0"/>
              <a:t> </a:t>
            </a:r>
            <a:r>
              <a:rPr lang="fr-FR" sz="1800" dirty="0" err="1"/>
              <a:t>required</a:t>
            </a:r>
            <a:r>
              <a:rPr lang="fr-FR" sz="1800" dirty="0"/>
              <a:t>)</a:t>
            </a:r>
          </a:p>
        </p:txBody>
      </p:sp>
    </p:spTree>
    <p:extLst>
      <p:ext uri="{BB962C8B-B14F-4D97-AF65-F5344CB8AC3E}">
        <p14:creationId xmlns:p14="http://schemas.microsoft.com/office/powerpoint/2010/main" val="2194188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Writing Ansible playbooks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1">
            <a:extLst>
              <a:ext uri="{FF2B5EF4-FFF2-40B4-BE49-F238E27FC236}">
                <a16:creationId xmlns:a16="http://schemas.microsoft.com/office/drawing/2014/main" id="{2C89266D-F68E-4F20-9E3F-9FC99A1A187E}"/>
              </a:ext>
            </a:extLst>
          </p:cNvPr>
          <p:cNvSpPr/>
          <p:nvPr/>
        </p:nvSpPr>
        <p:spPr>
          <a:xfrm>
            <a:off x="283551" y="2255558"/>
            <a:ext cx="8576899" cy="1692771"/>
          </a:xfrm>
          <a:prstGeom prst="rect">
            <a:avLst/>
          </a:prstGeom>
        </p:spPr>
        <p:txBody>
          <a:bodyPr wrap="square">
            <a:spAutoFit/>
          </a:bodyPr>
          <a:lstStyle/>
          <a:p>
            <a:r>
              <a:rPr lang="fr-FR" sz="2000" b="1" dirty="0"/>
              <a:t>The state: </a:t>
            </a:r>
          </a:p>
          <a:p>
            <a:endParaRPr lang="fr-FR" sz="2000" b="1" dirty="0"/>
          </a:p>
          <a:p>
            <a:pPr marL="285750" indent="-285750">
              <a:buFont typeface="Wingdings" panose="05000000000000000000" pitchFamily="2" charset="2"/>
              <a:buChar char="§"/>
            </a:pPr>
            <a:r>
              <a:rPr lang="fr-FR" sz="1600" dirty="0" err="1"/>
              <a:t>Present</a:t>
            </a:r>
            <a:r>
              <a:rPr lang="fr-FR" sz="1600" dirty="0"/>
              <a:t> </a:t>
            </a:r>
            <a:r>
              <a:rPr lang="fr-FR" sz="1600" dirty="0" err="1"/>
              <a:t>statement</a:t>
            </a:r>
            <a:r>
              <a:rPr lang="fr-FR" sz="1600" dirty="0"/>
              <a:t> </a:t>
            </a:r>
            <a:r>
              <a:rPr lang="fr-FR" sz="1600" dirty="0" err="1"/>
              <a:t>lets</a:t>
            </a:r>
            <a:r>
              <a:rPr lang="fr-FR" sz="1600" dirty="0"/>
              <a:t> Ansible check the state on the </a:t>
            </a:r>
            <a:r>
              <a:rPr lang="fr-FR" sz="1600" dirty="0" err="1"/>
              <a:t>target</a:t>
            </a:r>
            <a:r>
              <a:rPr lang="fr-FR" sz="1600" dirty="0"/>
              <a:t> first </a:t>
            </a:r>
            <a:r>
              <a:rPr lang="fr-FR" sz="1600" dirty="0" err="1"/>
              <a:t>before</a:t>
            </a:r>
            <a:r>
              <a:rPr lang="fr-FR" sz="1600" dirty="0"/>
              <a:t> </a:t>
            </a:r>
            <a:r>
              <a:rPr lang="fr-FR" sz="1600" dirty="0" err="1"/>
              <a:t>performing</a:t>
            </a:r>
            <a:r>
              <a:rPr lang="fr-FR" sz="1600" dirty="0"/>
              <a:t> </a:t>
            </a:r>
            <a:r>
              <a:rPr lang="fr-FR" sz="1600" dirty="0" err="1"/>
              <a:t>any</a:t>
            </a:r>
            <a:r>
              <a:rPr lang="fr-FR" sz="1600" dirty="0"/>
              <a:t> </a:t>
            </a:r>
            <a:r>
              <a:rPr lang="fr-FR" sz="1600" dirty="0" err="1"/>
              <a:t>further</a:t>
            </a:r>
            <a:r>
              <a:rPr lang="fr-FR" sz="1600" dirty="0"/>
              <a:t> action.</a:t>
            </a:r>
          </a:p>
          <a:p>
            <a:pPr marL="285750" indent="-285750">
              <a:buFont typeface="Wingdings" panose="05000000000000000000" pitchFamily="2" charset="2"/>
              <a:buChar char="§"/>
            </a:pPr>
            <a:r>
              <a:rPr lang="fr-FR" sz="1600" dirty="0"/>
              <a:t>In </a:t>
            </a:r>
            <a:r>
              <a:rPr lang="fr-FR" sz="1600" dirty="0" err="1"/>
              <a:t>both</a:t>
            </a:r>
            <a:r>
              <a:rPr lang="fr-FR" sz="1600" dirty="0"/>
              <a:t> cases if the repo or package </a:t>
            </a:r>
            <a:r>
              <a:rPr lang="fr-FR" sz="1600" dirty="0" err="1"/>
              <a:t>is</a:t>
            </a:r>
            <a:r>
              <a:rPr lang="fr-FR" sz="1600" dirty="0"/>
              <a:t> </a:t>
            </a:r>
            <a:r>
              <a:rPr lang="fr-FR" sz="1600" dirty="0" err="1"/>
              <a:t>already</a:t>
            </a:r>
            <a:r>
              <a:rPr lang="fr-FR" sz="1600" dirty="0"/>
              <a:t> </a:t>
            </a:r>
            <a:r>
              <a:rPr lang="fr-FR" sz="1600" dirty="0" err="1"/>
              <a:t>present</a:t>
            </a:r>
            <a:r>
              <a:rPr lang="fr-FR" sz="1600" dirty="0"/>
              <a:t>, Ansible </a:t>
            </a:r>
            <a:r>
              <a:rPr lang="fr-FR" sz="1600" dirty="0" err="1"/>
              <a:t>knows</a:t>
            </a:r>
            <a:r>
              <a:rPr lang="fr-FR" sz="1600" dirty="0"/>
              <a:t> </a:t>
            </a:r>
            <a:r>
              <a:rPr lang="fr-FR" sz="1600" dirty="0" err="1"/>
              <a:t>it</a:t>
            </a:r>
            <a:r>
              <a:rPr lang="fr-FR" sz="1600" dirty="0"/>
              <a:t> </a:t>
            </a:r>
            <a:r>
              <a:rPr lang="fr-FR" sz="1600" dirty="0" err="1"/>
              <a:t>doesn't</a:t>
            </a:r>
            <a:r>
              <a:rPr lang="fr-FR" sz="1600" dirty="0"/>
              <a:t> have to do </a:t>
            </a:r>
            <a:r>
              <a:rPr lang="fr-FR" sz="1600" dirty="0" err="1"/>
              <a:t>any</a:t>
            </a:r>
            <a:r>
              <a:rPr lang="fr-FR" sz="1600" dirty="0"/>
              <a:t> more for </a:t>
            </a:r>
            <a:r>
              <a:rPr lang="fr-FR" sz="1600" dirty="0" err="1"/>
              <a:t>this</a:t>
            </a:r>
            <a:r>
              <a:rPr lang="fr-FR" sz="1600" dirty="0"/>
              <a:t> </a:t>
            </a:r>
            <a:r>
              <a:rPr lang="fr-FR" sz="1600" dirty="0" err="1"/>
              <a:t>task</a:t>
            </a:r>
            <a:r>
              <a:rPr lang="fr-FR" sz="1600" dirty="0"/>
              <a:t> and continues.</a:t>
            </a:r>
          </a:p>
        </p:txBody>
      </p:sp>
      <p:pic>
        <p:nvPicPr>
          <p:cNvPr id="3" name="Picture 2">
            <a:extLst>
              <a:ext uri="{FF2B5EF4-FFF2-40B4-BE49-F238E27FC236}">
                <a16:creationId xmlns:a16="http://schemas.microsoft.com/office/drawing/2014/main" id="{A8770791-37F7-4314-A0D4-18C3748F53F9}"/>
              </a:ext>
            </a:extLst>
          </p:cNvPr>
          <p:cNvPicPr>
            <a:picLocks noChangeAspect="1"/>
          </p:cNvPicPr>
          <p:nvPr/>
        </p:nvPicPr>
        <p:blipFill>
          <a:blip r:embed="rId3"/>
          <a:stretch>
            <a:fillRect/>
          </a:stretch>
        </p:blipFill>
        <p:spPr>
          <a:xfrm>
            <a:off x="1056479" y="4016146"/>
            <a:ext cx="7031041" cy="2691478"/>
          </a:xfrm>
          <a:prstGeom prst="rect">
            <a:avLst/>
          </a:prstGeom>
        </p:spPr>
      </p:pic>
    </p:spTree>
    <p:extLst>
      <p:ext uri="{BB962C8B-B14F-4D97-AF65-F5344CB8AC3E}">
        <p14:creationId xmlns:p14="http://schemas.microsoft.com/office/powerpoint/2010/main" val="293199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Writing Ansible playbooks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1">
            <a:extLst>
              <a:ext uri="{FF2B5EF4-FFF2-40B4-BE49-F238E27FC236}">
                <a16:creationId xmlns:a16="http://schemas.microsoft.com/office/drawing/2014/main" id="{2C89266D-F68E-4F20-9E3F-9FC99A1A187E}"/>
              </a:ext>
            </a:extLst>
          </p:cNvPr>
          <p:cNvSpPr/>
          <p:nvPr/>
        </p:nvSpPr>
        <p:spPr>
          <a:xfrm>
            <a:off x="283550" y="4670259"/>
            <a:ext cx="8576899" cy="584775"/>
          </a:xfrm>
          <a:prstGeom prst="rect">
            <a:avLst/>
          </a:prstGeom>
        </p:spPr>
        <p:txBody>
          <a:bodyPr wrap="square">
            <a:spAutoFit/>
          </a:bodyPr>
          <a:lstStyle/>
          <a:p>
            <a:pPr marL="285750" indent="-285750">
              <a:buFont typeface="Wingdings" panose="05000000000000000000" pitchFamily="2" charset="2"/>
              <a:buChar char="§"/>
            </a:pPr>
            <a:r>
              <a:rPr lang="en-US" sz="1600" dirty="0"/>
              <a:t>The last thing the Playbook will do is make sure that the </a:t>
            </a:r>
            <a:r>
              <a:rPr lang="en-US" sz="1600" dirty="0" err="1"/>
              <a:t>nginx</a:t>
            </a:r>
            <a:r>
              <a:rPr lang="en-US" sz="1600" dirty="0"/>
              <a:t> service has been started (and if not, start it).</a:t>
            </a:r>
          </a:p>
        </p:txBody>
      </p:sp>
      <p:pic>
        <p:nvPicPr>
          <p:cNvPr id="5" name="Picture 4">
            <a:extLst>
              <a:ext uri="{FF2B5EF4-FFF2-40B4-BE49-F238E27FC236}">
                <a16:creationId xmlns:a16="http://schemas.microsoft.com/office/drawing/2014/main" id="{B8403B4B-F35C-46A1-9B37-B94A52A19F90}"/>
              </a:ext>
            </a:extLst>
          </p:cNvPr>
          <p:cNvPicPr>
            <a:picLocks noChangeAspect="1"/>
          </p:cNvPicPr>
          <p:nvPr/>
        </p:nvPicPr>
        <p:blipFill>
          <a:blip r:embed="rId3"/>
          <a:stretch>
            <a:fillRect/>
          </a:stretch>
        </p:blipFill>
        <p:spPr>
          <a:xfrm>
            <a:off x="777036" y="5532467"/>
            <a:ext cx="6578706" cy="1148835"/>
          </a:xfrm>
          <a:prstGeom prst="rect">
            <a:avLst/>
          </a:prstGeom>
        </p:spPr>
      </p:pic>
      <p:sp>
        <p:nvSpPr>
          <p:cNvPr id="9" name="Rectangle 8">
            <a:extLst>
              <a:ext uri="{FF2B5EF4-FFF2-40B4-BE49-F238E27FC236}">
                <a16:creationId xmlns:a16="http://schemas.microsoft.com/office/drawing/2014/main" id="{4EDF2739-4629-494B-8FD5-35A55B3C625E}"/>
              </a:ext>
            </a:extLst>
          </p:cNvPr>
          <p:cNvSpPr/>
          <p:nvPr/>
        </p:nvSpPr>
        <p:spPr>
          <a:xfrm>
            <a:off x="283550" y="2396559"/>
            <a:ext cx="8576899" cy="338554"/>
          </a:xfrm>
          <a:prstGeom prst="rect">
            <a:avLst/>
          </a:prstGeom>
        </p:spPr>
        <p:txBody>
          <a:bodyPr wrap="square">
            <a:spAutoFit/>
          </a:bodyPr>
          <a:lstStyle/>
          <a:p>
            <a:pPr marL="285750" indent="-285750">
              <a:buFont typeface="Wingdings" panose="05000000000000000000" pitchFamily="2" charset="2"/>
              <a:buChar char="§"/>
            </a:pPr>
            <a:r>
              <a:rPr lang="en-US" sz="1600" dirty="0"/>
              <a:t>Insert the index page in the default </a:t>
            </a:r>
            <a:r>
              <a:rPr lang="en-US" sz="1600" dirty="0" err="1"/>
              <a:t>NgInx</a:t>
            </a:r>
            <a:r>
              <a:rPr lang="en-US" sz="1600" dirty="0"/>
              <a:t> location</a:t>
            </a:r>
          </a:p>
        </p:txBody>
      </p:sp>
      <p:pic>
        <p:nvPicPr>
          <p:cNvPr id="6" name="Picture 5">
            <a:extLst>
              <a:ext uri="{FF2B5EF4-FFF2-40B4-BE49-F238E27FC236}">
                <a16:creationId xmlns:a16="http://schemas.microsoft.com/office/drawing/2014/main" id="{D5ADFDC4-8095-4D0B-822C-59BD6C601964}"/>
              </a:ext>
            </a:extLst>
          </p:cNvPr>
          <p:cNvPicPr>
            <a:picLocks noChangeAspect="1"/>
          </p:cNvPicPr>
          <p:nvPr/>
        </p:nvPicPr>
        <p:blipFill>
          <a:blip r:embed="rId4"/>
          <a:stretch>
            <a:fillRect/>
          </a:stretch>
        </p:blipFill>
        <p:spPr>
          <a:xfrm>
            <a:off x="777036" y="3076107"/>
            <a:ext cx="6578706" cy="1180794"/>
          </a:xfrm>
          <a:prstGeom prst="rect">
            <a:avLst/>
          </a:prstGeom>
        </p:spPr>
      </p:pic>
    </p:spTree>
    <p:extLst>
      <p:ext uri="{BB962C8B-B14F-4D97-AF65-F5344CB8AC3E}">
        <p14:creationId xmlns:p14="http://schemas.microsoft.com/office/powerpoint/2010/main" val="13289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7212" y="742951"/>
            <a:ext cx="2607469" cy="4962524"/>
          </a:xfrm>
          <a:prstGeom prst="rect">
            <a:avLst/>
          </a:prstGeom>
        </p:spPr>
        <p:txBody>
          <a:bodyPr spcFirstLastPara="1" vert="horz" lIns="91440" tIns="45720" rIns="91440" bIns="45720" rtlCol="0" anchor="ctr" anchorCtr="0">
            <a:normAutofit/>
          </a:bodyPr>
          <a:lstStyle/>
          <a:p>
            <a:pPr algn="ctr">
              <a:spcBef>
                <a:spcPct val="0"/>
              </a:spcBef>
              <a:buClr>
                <a:schemeClr val="dk1"/>
              </a:buClr>
              <a:buSzPts val="3300"/>
            </a:pPr>
            <a:r>
              <a:rPr lang="en-US" sz="3600" b="1" kern="1200">
                <a:solidFill>
                  <a:srgbClr val="FFFFFF"/>
                </a:solidFill>
                <a:latin typeface="+mj-lt"/>
                <a:ea typeface="+mj-ea"/>
                <a:cs typeface="+mj-cs"/>
              </a:rPr>
              <a:t>Writing Ansible playbooks</a:t>
            </a:r>
          </a:p>
        </p:txBody>
      </p:sp>
      <p:pic>
        <p:nvPicPr>
          <p:cNvPr id="2" name="Picture 1">
            <a:extLst>
              <a:ext uri="{FF2B5EF4-FFF2-40B4-BE49-F238E27FC236}">
                <a16:creationId xmlns:a16="http://schemas.microsoft.com/office/drawing/2014/main" id="{2D43BF65-B66D-404B-96A3-796619C4F0C1}"/>
              </a:ext>
            </a:extLst>
          </p:cNvPr>
          <p:cNvPicPr>
            <a:picLocks noChangeAspect="1"/>
          </p:cNvPicPr>
          <p:nvPr/>
        </p:nvPicPr>
        <p:blipFill>
          <a:blip r:embed="rId3"/>
          <a:stretch>
            <a:fillRect/>
          </a:stretch>
        </p:blipFill>
        <p:spPr>
          <a:xfrm>
            <a:off x="3627458" y="506136"/>
            <a:ext cx="5489621" cy="5778549"/>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764086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Writing Ansible roles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92704614-F2D7-4733-9081-096C7233A30B}"/>
              </a:ext>
            </a:extLst>
          </p:cNvPr>
          <p:cNvPicPr>
            <a:picLocks noChangeAspect="1"/>
          </p:cNvPicPr>
          <p:nvPr/>
        </p:nvPicPr>
        <p:blipFill>
          <a:blip r:embed="rId3"/>
          <a:stretch>
            <a:fillRect/>
          </a:stretch>
        </p:blipFill>
        <p:spPr>
          <a:xfrm>
            <a:off x="229229" y="2370759"/>
            <a:ext cx="8685542" cy="4184441"/>
          </a:xfrm>
          <a:prstGeom prst="rect">
            <a:avLst/>
          </a:prstGeom>
        </p:spPr>
      </p:pic>
    </p:spTree>
    <p:extLst>
      <p:ext uri="{BB962C8B-B14F-4D97-AF65-F5344CB8AC3E}">
        <p14:creationId xmlns:p14="http://schemas.microsoft.com/office/powerpoint/2010/main" val="2361620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Ansible Role Folder Structure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547C926D-F641-4B0B-8548-E3F83758DE13}"/>
              </a:ext>
            </a:extLst>
          </p:cNvPr>
          <p:cNvPicPr>
            <a:picLocks noChangeAspect="1"/>
          </p:cNvPicPr>
          <p:nvPr/>
        </p:nvPicPr>
        <p:blipFill>
          <a:blip r:embed="rId3"/>
          <a:stretch>
            <a:fillRect/>
          </a:stretch>
        </p:blipFill>
        <p:spPr>
          <a:xfrm>
            <a:off x="791770" y="2332436"/>
            <a:ext cx="7255659" cy="4525564"/>
          </a:xfrm>
          <a:prstGeom prst="rect">
            <a:avLst/>
          </a:prstGeom>
        </p:spPr>
      </p:pic>
    </p:spTree>
    <p:extLst>
      <p:ext uri="{BB962C8B-B14F-4D97-AF65-F5344CB8AC3E}">
        <p14:creationId xmlns:p14="http://schemas.microsoft.com/office/powerpoint/2010/main" val="17576805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The Meta Folder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C86295D0-507F-4558-B502-33DDC9B9C9A4}"/>
              </a:ext>
            </a:extLst>
          </p:cNvPr>
          <p:cNvPicPr>
            <a:picLocks noChangeAspect="1"/>
          </p:cNvPicPr>
          <p:nvPr/>
        </p:nvPicPr>
        <p:blipFill>
          <a:blip r:embed="rId3"/>
          <a:stretch>
            <a:fillRect/>
          </a:stretch>
        </p:blipFill>
        <p:spPr>
          <a:xfrm>
            <a:off x="0" y="2370758"/>
            <a:ext cx="9144000" cy="3881887"/>
          </a:xfrm>
          <a:prstGeom prst="rect">
            <a:avLst/>
          </a:prstGeom>
        </p:spPr>
      </p:pic>
    </p:spTree>
    <p:extLst>
      <p:ext uri="{BB962C8B-B14F-4D97-AF65-F5344CB8AC3E}">
        <p14:creationId xmlns:p14="http://schemas.microsoft.com/office/powerpoint/2010/main" val="4033264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378155"/>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400" b="1" kern="1200" dirty="0">
                <a:solidFill>
                  <a:srgbClr val="FFFFFF"/>
                </a:solidFill>
                <a:latin typeface="+mj-lt"/>
                <a:ea typeface="+mj-ea"/>
                <a:cs typeface="+mj-cs"/>
              </a:rPr>
              <a:t>Imperative – Starting a Car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F5B75D9-0F52-4774-AE76-2A6DE008F797}"/>
              </a:ext>
            </a:extLst>
          </p:cNvPr>
          <p:cNvPicPr>
            <a:picLocks noChangeAspect="1"/>
          </p:cNvPicPr>
          <p:nvPr/>
        </p:nvPicPr>
        <p:blipFill>
          <a:blip r:embed="rId3"/>
          <a:stretch>
            <a:fillRect/>
          </a:stretch>
        </p:blipFill>
        <p:spPr>
          <a:xfrm>
            <a:off x="-2" y="2519107"/>
            <a:ext cx="9144000" cy="3996715"/>
          </a:xfrm>
          <a:prstGeom prst="rect">
            <a:avLst/>
          </a:prstGeom>
        </p:spPr>
      </p:pic>
    </p:spTree>
    <p:extLst>
      <p:ext uri="{BB962C8B-B14F-4D97-AF65-F5344CB8AC3E}">
        <p14:creationId xmlns:p14="http://schemas.microsoft.com/office/powerpoint/2010/main" val="35893287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The Task Folder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19132DC3-0119-4B10-BD14-6E185E2B700E}"/>
              </a:ext>
            </a:extLst>
          </p:cNvPr>
          <p:cNvPicPr>
            <a:picLocks noChangeAspect="1"/>
          </p:cNvPicPr>
          <p:nvPr/>
        </p:nvPicPr>
        <p:blipFill>
          <a:blip r:embed="rId3"/>
          <a:stretch>
            <a:fillRect/>
          </a:stretch>
        </p:blipFill>
        <p:spPr>
          <a:xfrm>
            <a:off x="69297" y="2370759"/>
            <a:ext cx="8968571" cy="4465575"/>
          </a:xfrm>
          <a:prstGeom prst="rect">
            <a:avLst/>
          </a:prstGeom>
        </p:spPr>
      </p:pic>
    </p:spTree>
    <p:extLst>
      <p:ext uri="{BB962C8B-B14F-4D97-AF65-F5344CB8AC3E}">
        <p14:creationId xmlns:p14="http://schemas.microsoft.com/office/powerpoint/2010/main" val="2152429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Other Ansible Role Folders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2B7EB102-A297-48B1-A247-953E2A455344}"/>
              </a:ext>
            </a:extLst>
          </p:cNvPr>
          <p:cNvPicPr>
            <a:picLocks noChangeAspect="1"/>
          </p:cNvPicPr>
          <p:nvPr/>
        </p:nvPicPr>
        <p:blipFill>
          <a:blip r:embed="rId3"/>
          <a:stretch>
            <a:fillRect/>
          </a:stretch>
        </p:blipFill>
        <p:spPr>
          <a:xfrm>
            <a:off x="1" y="2488357"/>
            <a:ext cx="9144000" cy="4363803"/>
          </a:xfrm>
          <a:prstGeom prst="rect">
            <a:avLst/>
          </a:prstGeom>
        </p:spPr>
      </p:pic>
    </p:spTree>
    <p:extLst>
      <p:ext uri="{BB962C8B-B14F-4D97-AF65-F5344CB8AC3E}">
        <p14:creationId xmlns:p14="http://schemas.microsoft.com/office/powerpoint/2010/main" val="28746472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Ansible Templates with Jinja2</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908C164E-AEBA-4B46-A5CF-9300312BADB2}"/>
              </a:ext>
            </a:extLst>
          </p:cNvPr>
          <p:cNvPicPr>
            <a:picLocks noChangeAspect="1"/>
          </p:cNvPicPr>
          <p:nvPr/>
        </p:nvPicPr>
        <p:blipFill>
          <a:blip r:embed="rId3"/>
          <a:stretch>
            <a:fillRect/>
          </a:stretch>
        </p:blipFill>
        <p:spPr>
          <a:xfrm>
            <a:off x="283550" y="2370759"/>
            <a:ext cx="8594817" cy="4367666"/>
          </a:xfrm>
          <a:prstGeom prst="rect">
            <a:avLst/>
          </a:prstGeom>
        </p:spPr>
      </p:pic>
    </p:spTree>
    <p:extLst>
      <p:ext uri="{BB962C8B-B14F-4D97-AF65-F5344CB8AC3E}">
        <p14:creationId xmlns:p14="http://schemas.microsoft.com/office/powerpoint/2010/main" val="3660576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err="1"/>
              <a:t>Demo</a:t>
            </a:r>
            <a:br>
              <a:rPr lang="fr-FR" b="1" dirty="0"/>
            </a:br>
            <a:br>
              <a:rPr lang="fr-FR" b="1" dirty="0"/>
            </a:br>
            <a:r>
              <a:rPr lang="fr-FR" b="1" dirty="0" err="1"/>
              <a:t>using</a:t>
            </a:r>
            <a:r>
              <a:rPr lang="fr-FR" b="1" dirty="0"/>
              <a:t> Ansible </a:t>
            </a:r>
            <a:r>
              <a:rPr lang="fr-FR" b="1" dirty="0" err="1"/>
              <a:t>Role</a:t>
            </a:r>
            <a:br>
              <a:rPr lang="fr-FR" b="1" dirty="0"/>
            </a:br>
            <a:endParaRPr b="1" dirty="0"/>
          </a:p>
        </p:txBody>
      </p:sp>
    </p:spTree>
    <p:extLst>
      <p:ext uri="{BB962C8B-B14F-4D97-AF65-F5344CB8AC3E}">
        <p14:creationId xmlns:p14="http://schemas.microsoft.com/office/powerpoint/2010/main" val="20125690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Create an Ansible Role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1">
            <a:extLst>
              <a:ext uri="{FF2B5EF4-FFF2-40B4-BE49-F238E27FC236}">
                <a16:creationId xmlns:a16="http://schemas.microsoft.com/office/drawing/2014/main" id="{AAE47292-9044-4D4D-978A-C31D06B8CD4C}"/>
              </a:ext>
            </a:extLst>
          </p:cNvPr>
          <p:cNvSpPr/>
          <p:nvPr/>
        </p:nvSpPr>
        <p:spPr>
          <a:xfrm>
            <a:off x="393456" y="2192672"/>
            <a:ext cx="8579094" cy="1881990"/>
          </a:xfrm>
          <a:prstGeom prst="rect">
            <a:avLst/>
          </a:prstGeom>
        </p:spPr>
        <p:txBody>
          <a:bodyPr wrap="square">
            <a:spAutoFit/>
          </a:bodyPr>
          <a:lstStyle/>
          <a:p>
            <a:pPr marL="342900" indent="-342900">
              <a:lnSpc>
                <a:spcPct val="150000"/>
              </a:lnSpc>
              <a:buFont typeface="Wingdings" panose="05000000000000000000" pitchFamily="2" charset="2"/>
              <a:buChar char="§"/>
            </a:pPr>
            <a:r>
              <a:rPr lang="fr-FR" sz="2000" b="1" dirty="0"/>
              <a:t>Begin by </a:t>
            </a:r>
            <a:r>
              <a:rPr lang="fr-FR" sz="2000" b="1" dirty="0" err="1"/>
              <a:t>creating</a:t>
            </a:r>
            <a:r>
              <a:rPr lang="fr-FR" sz="2000" b="1" dirty="0"/>
              <a:t> a new </a:t>
            </a:r>
            <a:r>
              <a:rPr lang="fr-FR" sz="2000" b="1" dirty="0" err="1"/>
              <a:t>role</a:t>
            </a:r>
            <a:r>
              <a:rPr lang="fr-FR" sz="2000" b="1" dirty="0"/>
              <a:t> </a:t>
            </a:r>
            <a:r>
              <a:rPr lang="fr-FR" sz="2000" b="1" dirty="0" err="1"/>
              <a:t>using</a:t>
            </a:r>
            <a:r>
              <a:rPr lang="fr-FR" sz="2000" b="1" dirty="0"/>
              <a:t> ansible-</a:t>
            </a:r>
            <a:r>
              <a:rPr lang="fr-FR" sz="2000" b="1" dirty="0" err="1"/>
              <a:t>galaxy</a:t>
            </a:r>
            <a:r>
              <a:rPr lang="fr-FR" sz="2000" b="1" dirty="0"/>
              <a:t>.</a:t>
            </a:r>
          </a:p>
          <a:p>
            <a:pPr marL="342900" indent="-342900">
              <a:lnSpc>
                <a:spcPct val="150000"/>
              </a:lnSpc>
              <a:buFont typeface="Wingdings" panose="05000000000000000000" pitchFamily="2" charset="2"/>
              <a:buChar char="§"/>
            </a:pPr>
            <a:r>
              <a:rPr lang="fr-FR" sz="2000" b="1" dirty="0" err="1"/>
              <a:t>We</a:t>
            </a:r>
            <a:r>
              <a:rPr lang="fr-FR" sz="2000" b="1" dirty="0"/>
              <a:t> </a:t>
            </a:r>
            <a:r>
              <a:rPr lang="fr-FR" sz="2000" b="1" dirty="0" err="1"/>
              <a:t>will</a:t>
            </a:r>
            <a:r>
              <a:rPr lang="fr-FR" sz="2000" b="1" dirty="0"/>
              <a:t> use the --offline option </a:t>
            </a:r>
            <a:r>
              <a:rPr lang="fr-FR" sz="2000" b="1" dirty="0" err="1"/>
              <a:t>so</a:t>
            </a:r>
            <a:r>
              <a:rPr lang="fr-FR" sz="2000" b="1" dirty="0"/>
              <a:t> </a:t>
            </a:r>
            <a:r>
              <a:rPr lang="fr-FR" sz="2000" b="1" dirty="0" err="1"/>
              <a:t>we</a:t>
            </a:r>
            <a:r>
              <a:rPr lang="fr-FR" sz="2000" b="1" dirty="0"/>
              <a:t> do not </a:t>
            </a:r>
            <a:r>
              <a:rPr lang="fr-FR" sz="2000" b="1" dirty="0" err="1"/>
              <a:t>query</a:t>
            </a:r>
            <a:r>
              <a:rPr lang="fr-FR" sz="2000" b="1" dirty="0"/>
              <a:t> the </a:t>
            </a:r>
            <a:r>
              <a:rPr lang="fr-FR" sz="2000" b="1" dirty="0" err="1"/>
              <a:t>galaxy</a:t>
            </a:r>
            <a:r>
              <a:rPr lang="fr-FR" sz="2000" b="1" dirty="0"/>
              <a:t> API</a:t>
            </a:r>
          </a:p>
          <a:p>
            <a:pPr marL="342900" indent="-342900">
              <a:lnSpc>
                <a:spcPct val="150000"/>
              </a:lnSpc>
              <a:buFont typeface="Wingdings" panose="05000000000000000000" pitchFamily="2" charset="2"/>
              <a:buChar char="§"/>
            </a:pPr>
            <a:r>
              <a:rPr lang="fr-FR" sz="2000" b="1" dirty="0">
                <a:latin typeface="Consolas" panose="020B0609020204030204" pitchFamily="49" charset="0"/>
              </a:rPr>
              <a:t>Run: ansible-</a:t>
            </a:r>
            <a:r>
              <a:rPr lang="fr-FR" sz="2000" b="1" dirty="0" err="1">
                <a:latin typeface="Consolas" panose="020B0609020204030204" pitchFamily="49" charset="0"/>
              </a:rPr>
              <a:t>galaxy</a:t>
            </a:r>
            <a:r>
              <a:rPr lang="fr-FR" sz="2000" b="1" dirty="0">
                <a:latin typeface="Consolas" panose="020B0609020204030204" pitchFamily="49" charset="0"/>
              </a:rPr>
              <a:t> init </a:t>
            </a:r>
            <a:r>
              <a:rPr lang="fr-FR" sz="2000" b="1" dirty="0" err="1">
                <a:latin typeface="Consolas" panose="020B0609020204030204" pitchFamily="49" charset="0"/>
              </a:rPr>
              <a:t>axefinance-role</a:t>
            </a:r>
            <a:r>
              <a:rPr lang="fr-FR" sz="2000" b="1" dirty="0">
                <a:latin typeface="Consolas" panose="020B0609020204030204" pitchFamily="49" charset="0"/>
              </a:rPr>
              <a:t> --offline</a:t>
            </a:r>
          </a:p>
          <a:p>
            <a:pPr>
              <a:lnSpc>
                <a:spcPct val="150000"/>
              </a:lnSpc>
            </a:pPr>
            <a:endParaRPr lang="fr-FR" sz="2000" b="1" dirty="0"/>
          </a:p>
        </p:txBody>
      </p:sp>
      <p:pic>
        <p:nvPicPr>
          <p:cNvPr id="3" name="Picture 2">
            <a:extLst>
              <a:ext uri="{FF2B5EF4-FFF2-40B4-BE49-F238E27FC236}">
                <a16:creationId xmlns:a16="http://schemas.microsoft.com/office/drawing/2014/main" id="{0A47F3F0-FE35-4F2D-A506-BF386B04421E}"/>
              </a:ext>
            </a:extLst>
          </p:cNvPr>
          <p:cNvPicPr>
            <a:picLocks noChangeAspect="1"/>
          </p:cNvPicPr>
          <p:nvPr/>
        </p:nvPicPr>
        <p:blipFill>
          <a:blip r:embed="rId3"/>
          <a:stretch>
            <a:fillRect/>
          </a:stretch>
        </p:blipFill>
        <p:spPr>
          <a:xfrm>
            <a:off x="1890359" y="3682338"/>
            <a:ext cx="5058481" cy="447737"/>
          </a:xfrm>
          <a:prstGeom prst="rect">
            <a:avLst/>
          </a:prstGeom>
        </p:spPr>
      </p:pic>
      <p:pic>
        <p:nvPicPr>
          <p:cNvPr id="5" name="Picture 4">
            <a:extLst>
              <a:ext uri="{FF2B5EF4-FFF2-40B4-BE49-F238E27FC236}">
                <a16:creationId xmlns:a16="http://schemas.microsoft.com/office/drawing/2014/main" id="{19F3B684-3DEE-49C2-B787-473796894F54}"/>
              </a:ext>
            </a:extLst>
          </p:cNvPr>
          <p:cNvPicPr>
            <a:picLocks noChangeAspect="1"/>
          </p:cNvPicPr>
          <p:nvPr/>
        </p:nvPicPr>
        <p:blipFill>
          <a:blip r:embed="rId4"/>
          <a:stretch>
            <a:fillRect/>
          </a:stretch>
        </p:blipFill>
        <p:spPr>
          <a:xfrm>
            <a:off x="2010491" y="4231013"/>
            <a:ext cx="4795931" cy="2546293"/>
          </a:xfrm>
          <a:prstGeom prst="rect">
            <a:avLst/>
          </a:prstGeom>
        </p:spPr>
      </p:pic>
    </p:spTree>
    <p:extLst>
      <p:ext uri="{BB962C8B-B14F-4D97-AF65-F5344CB8AC3E}">
        <p14:creationId xmlns:p14="http://schemas.microsoft.com/office/powerpoint/2010/main" val="17811164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Ansible Galaxy</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Picture 5">
            <a:extLst>
              <a:ext uri="{FF2B5EF4-FFF2-40B4-BE49-F238E27FC236}">
                <a16:creationId xmlns:a16="http://schemas.microsoft.com/office/drawing/2014/main" id="{E714445D-64A9-46C4-BBB6-69A5CF4CD6EE}"/>
              </a:ext>
            </a:extLst>
          </p:cNvPr>
          <p:cNvPicPr>
            <a:picLocks noChangeAspect="1"/>
          </p:cNvPicPr>
          <p:nvPr/>
        </p:nvPicPr>
        <p:blipFill>
          <a:blip r:embed="rId3"/>
          <a:stretch>
            <a:fillRect/>
          </a:stretch>
        </p:blipFill>
        <p:spPr>
          <a:xfrm>
            <a:off x="281355" y="2636381"/>
            <a:ext cx="8579094" cy="3878133"/>
          </a:xfrm>
          <a:prstGeom prst="rect">
            <a:avLst/>
          </a:prstGeom>
        </p:spPr>
      </p:pic>
    </p:spTree>
    <p:extLst>
      <p:ext uri="{BB962C8B-B14F-4D97-AF65-F5344CB8AC3E}">
        <p14:creationId xmlns:p14="http://schemas.microsoft.com/office/powerpoint/2010/main" val="134338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12635" y="4263199"/>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fr-FR" b="1" dirty="0"/>
              <a:t>Workshop</a:t>
            </a:r>
            <a:br>
              <a:rPr lang="fr-FR" b="1" dirty="0"/>
            </a:br>
            <a:br>
              <a:rPr lang="fr-FR" b="1" dirty="0"/>
            </a:br>
            <a:r>
              <a:rPr lang="fr-FR" b="1" dirty="0">
                <a:hlinkClick r:id="rId3"/>
              </a:rPr>
              <a:t>Ansible 101</a:t>
            </a:r>
            <a:br>
              <a:rPr lang="fr-FR" b="1" dirty="0">
                <a:hlinkClick r:id="rId3"/>
              </a:rPr>
            </a:br>
            <a:endParaRPr b="1" dirty="0"/>
          </a:p>
        </p:txBody>
      </p:sp>
    </p:spTree>
    <p:extLst>
      <p:ext uri="{BB962C8B-B14F-4D97-AF65-F5344CB8AC3E}">
        <p14:creationId xmlns:p14="http://schemas.microsoft.com/office/powerpoint/2010/main" val="132359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Setting the Ansible with Docker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146" name="Picture 2" descr="Ansible lab with Docker to become a devops">
            <a:extLst>
              <a:ext uri="{FF2B5EF4-FFF2-40B4-BE49-F238E27FC236}">
                <a16:creationId xmlns:a16="http://schemas.microsoft.com/office/drawing/2014/main" id="{22B00B5B-E070-4EC4-A88D-6AE627ADA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135" y="2698432"/>
            <a:ext cx="4816929" cy="14611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AA8F7A-17D0-466F-87EF-5DE2AD239CA1}"/>
              </a:ext>
            </a:extLst>
          </p:cNvPr>
          <p:cNvPicPr>
            <a:picLocks noChangeAspect="1"/>
          </p:cNvPicPr>
          <p:nvPr/>
        </p:nvPicPr>
        <p:blipFill>
          <a:blip r:embed="rId4"/>
          <a:stretch>
            <a:fillRect/>
          </a:stretch>
        </p:blipFill>
        <p:spPr>
          <a:xfrm>
            <a:off x="0" y="4789396"/>
            <a:ext cx="9144000" cy="1387011"/>
          </a:xfrm>
          <a:prstGeom prst="rect">
            <a:avLst/>
          </a:prstGeom>
        </p:spPr>
      </p:pic>
    </p:spTree>
    <p:extLst>
      <p:ext uri="{BB962C8B-B14F-4D97-AF65-F5344CB8AC3E}">
        <p14:creationId xmlns:p14="http://schemas.microsoft.com/office/powerpoint/2010/main" val="37828567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Create a Docker container embedding Ansible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FD277A09-9DFA-4016-8C1F-486D961B9155}"/>
              </a:ext>
            </a:extLst>
          </p:cNvPr>
          <p:cNvPicPr>
            <a:picLocks noChangeAspect="1"/>
          </p:cNvPicPr>
          <p:nvPr/>
        </p:nvPicPr>
        <p:blipFill>
          <a:blip r:embed="rId3"/>
          <a:stretch>
            <a:fillRect/>
          </a:stretch>
        </p:blipFill>
        <p:spPr>
          <a:xfrm>
            <a:off x="761708" y="2370759"/>
            <a:ext cx="7620583" cy="4332151"/>
          </a:xfrm>
          <a:prstGeom prst="rect">
            <a:avLst/>
          </a:prstGeom>
        </p:spPr>
      </p:pic>
    </p:spTree>
    <p:extLst>
      <p:ext uri="{BB962C8B-B14F-4D97-AF65-F5344CB8AC3E}">
        <p14:creationId xmlns:p14="http://schemas.microsoft.com/office/powerpoint/2010/main" val="8263727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Bootstrap Ansible LAB</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DD30ECA0-4FDE-4161-BEB0-6D72B99D4547}"/>
              </a:ext>
            </a:extLst>
          </p:cNvPr>
          <p:cNvSpPr/>
          <p:nvPr/>
        </p:nvSpPr>
        <p:spPr>
          <a:xfrm>
            <a:off x="283551" y="2235916"/>
            <a:ext cx="8576898" cy="4467313"/>
          </a:xfrm>
          <a:prstGeom prst="rect">
            <a:avLst/>
          </a:prstGeom>
        </p:spPr>
        <p:txBody>
          <a:bodyPr wrap="square">
            <a:spAutoFit/>
          </a:bodyPr>
          <a:lstStyle/>
          <a:p>
            <a:pPr>
              <a:lnSpc>
                <a:spcPct val="150000"/>
              </a:lnSpc>
            </a:pPr>
            <a:r>
              <a:rPr lang="fr-FR" sz="2000" b="1" dirty="0"/>
              <a:t>To </a:t>
            </a:r>
            <a:r>
              <a:rPr lang="fr-FR" sz="2000" b="1" dirty="0" err="1"/>
              <a:t>bootstrap</a:t>
            </a:r>
            <a:r>
              <a:rPr lang="fr-FR" sz="2000" b="1" dirty="0"/>
              <a:t> </a:t>
            </a:r>
            <a:r>
              <a:rPr lang="fr-FR" sz="2000" b="1" dirty="0" err="1"/>
              <a:t>this</a:t>
            </a:r>
            <a:r>
              <a:rPr lang="fr-FR" sz="2000" b="1" dirty="0"/>
              <a:t> </a:t>
            </a:r>
            <a:r>
              <a:rPr lang="fr-FR" sz="2000" b="1" dirty="0" err="1"/>
              <a:t>lab</a:t>
            </a:r>
            <a:r>
              <a:rPr lang="fr-FR" sz="2000" b="1" dirty="0"/>
              <a:t> </a:t>
            </a:r>
            <a:r>
              <a:rPr lang="fr-FR" sz="2000" b="1" dirty="0" err="1"/>
              <a:t>environment</a:t>
            </a:r>
            <a:r>
              <a:rPr lang="fr-FR" sz="2000" b="1" dirty="0"/>
              <a:t>, </a:t>
            </a:r>
            <a:r>
              <a:rPr lang="fr-FR" sz="2000" b="1" dirty="0" err="1">
                <a:solidFill>
                  <a:srgbClr val="0070C0"/>
                </a:solidFill>
              </a:rPr>
              <a:t>execute</a:t>
            </a:r>
            <a:r>
              <a:rPr lang="fr-FR" sz="2000" b="1" dirty="0">
                <a:solidFill>
                  <a:srgbClr val="0070C0"/>
                </a:solidFill>
              </a:rPr>
              <a:t> init script</a:t>
            </a:r>
            <a:r>
              <a:rPr lang="fr-FR" sz="2000" b="1" dirty="0"/>
              <a:t>, </a:t>
            </a:r>
            <a:r>
              <a:rPr lang="fr-FR" sz="2000" b="1" dirty="0" err="1"/>
              <a:t>it</a:t>
            </a:r>
            <a:r>
              <a:rPr lang="fr-FR" sz="2000" b="1" dirty="0"/>
              <a:t> </a:t>
            </a:r>
            <a:r>
              <a:rPr lang="fr-FR" sz="2000" b="1" dirty="0" err="1"/>
              <a:t>will</a:t>
            </a:r>
            <a:r>
              <a:rPr lang="fr-FR" sz="2000" b="1" dirty="0"/>
              <a:t> </a:t>
            </a:r>
            <a:r>
              <a:rPr lang="fr-FR" sz="2000" b="1" dirty="0" err="1"/>
              <a:t>perform</a:t>
            </a:r>
            <a:r>
              <a:rPr lang="fr-FR" sz="2000" b="1" dirty="0"/>
              <a:t> the </a:t>
            </a:r>
            <a:r>
              <a:rPr lang="fr-FR" sz="2000" b="1" dirty="0" err="1"/>
              <a:t>following</a:t>
            </a:r>
            <a:r>
              <a:rPr lang="fr-FR" sz="2000" b="1" dirty="0"/>
              <a:t> </a:t>
            </a:r>
            <a:r>
              <a:rPr lang="fr-FR" sz="2000" b="1" dirty="0" err="1"/>
              <a:t>tasks</a:t>
            </a:r>
            <a:r>
              <a:rPr lang="fr-FR" sz="2000" b="1" dirty="0"/>
              <a:t>:</a:t>
            </a:r>
          </a:p>
          <a:p>
            <a:pPr>
              <a:lnSpc>
                <a:spcPct val="150000"/>
              </a:lnSpc>
            </a:pPr>
            <a:endParaRPr lang="fr-FR" sz="900" b="1" dirty="0"/>
          </a:p>
          <a:p>
            <a:pPr marL="342900" indent="-342900">
              <a:lnSpc>
                <a:spcPct val="150000"/>
              </a:lnSpc>
              <a:buFont typeface="Wingdings" panose="05000000000000000000" pitchFamily="2" charset="2"/>
              <a:buChar char="§"/>
            </a:pPr>
            <a:r>
              <a:rPr lang="fr-FR" sz="2000" b="1" dirty="0" err="1"/>
              <a:t>Delete</a:t>
            </a:r>
            <a:r>
              <a:rPr lang="fr-FR" sz="2000" b="1" dirty="0"/>
              <a:t> </a:t>
            </a:r>
            <a:r>
              <a:rPr lang="fr-FR" sz="2000" b="1" dirty="0" err="1"/>
              <a:t>previous</a:t>
            </a:r>
            <a:r>
              <a:rPr lang="fr-FR" sz="2000" b="1" dirty="0"/>
              <a:t> 3 containers Debian, Ubuntu et </a:t>
            </a:r>
            <a:r>
              <a:rPr lang="fr-FR" sz="2000" b="1" dirty="0" err="1"/>
              <a:t>Centos</a:t>
            </a:r>
            <a:endParaRPr lang="fr-FR" sz="2000" b="1" dirty="0"/>
          </a:p>
          <a:p>
            <a:pPr marL="342900" indent="-342900">
              <a:lnSpc>
                <a:spcPct val="150000"/>
              </a:lnSpc>
              <a:buFont typeface="Wingdings" panose="05000000000000000000" pitchFamily="2" charset="2"/>
              <a:buChar char="§"/>
            </a:pPr>
            <a:r>
              <a:rPr lang="fr-FR" sz="2000" b="1" dirty="0" err="1"/>
              <a:t>Create</a:t>
            </a:r>
            <a:r>
              <a:rPr lang="fr-FR" sz="2000" b="1" dirty="0"/>
              <a:t> an RSA key </a:t>
            </a:r>
            <a:r>
              <a:rPr lang="fr-FR" sz="2000" b="1" dirty="0" err="1"/>
              <a:t>allowing</a:t>
            </a:r>
            <a:r>
              <a:rPr lang="fr-FR" sz="2000" b="1" dirty="0"/>
              <a:t> Ansible </a:t>
            </a:r>
            <a:r>
              <a:rPr lang="fr-FR" sz="2000" b="1" dirty="0" err="1"/>
              <a:t>connection</a:t>
            </a:r>
            <a:r>
              <a:rPr lang="fr-FR" sz="2000" b="1" dirty="0"/>
              <a:t> </a:t>
            </a:r>
            <a:r>
              <a:rPr lang="fr-FR" sz="2000" b="1" dirty="0" err="1"/>
              <a:t>through</a:t>
            </a:r>
            <a:r>
              <a:rPr lang="fr-FR" sz="2000" b="1" dirty="0"/>
              <a:t> SSH</a:t>
            </a:r>
          </a:p>
          <a:p>
            <a:pPr marL="342900" indent="-342900">
              <a:lnSpc>
                <a:spcPct val="150000"/>
              </a:lnSpc>
              <a:buFont typeface="Wingdings" panose="05000000000000000000" pitchFamily="2" charset="2"/>
              <a:buChar char="§"/>
            </a:pPr>
            <a:r>
              <a:rPr lang="fr-FR" sz="2000" b="1" dirty="0" err="1"/>
              <a:t>Starting</a:t>
            </a:r>
            <a:r>
              <a:rPr lang="fr-FR" sz="2000" b="1" dirty="0"/>
              <a:t> 3 instances Docker Debian, Docker Ubuntu, and Docker </a:t>
            </a:r>
            <a:r>
              <a:rPr lang="fr-FR" sz="2000" b="1" dirty="0" err="1"/>
              <a:t>Centos</a:t>
            </a:r>
            <a:endParaRPr lang="fr-FR" sz="2000" b="1" dirty="0"/>
          </a:p>
          <a:p>
            <a:pPr marL="342900" indent="-342900">
              <a:lnSpc>
                <a:spcPct val="150000"/>
              </a:lnSpc>
              <a:buFont typeface="Wingdings" panose="05000000000000000000" pitchFamily="2" charset="2"/>
              <a:buChar char="§"/>
            </a:pPr>
            <a:r>
              <a:rPr lang="fr-FR" sz="2000" b="1" dirty="0" err="1"/>
              <a:t>Ssh</a:t>
            </a:r>
            <a:r>
              <a:rPr lang="fr-FR" sz="2000" b="1" dirty="0"/>
              <a:t> key injection in </a:t>
            </a:r>
            <a:r>
              <a:rPr lang="fr-FR" sz="2000" b="1" dirty="0" err="1"/>
              <a:t>each</a:t>
            </a:r>
            <a:r>
              <a:rPr lang="fr-FR" sz="2000" b="1" dirty="0"/>
              <a:t> Docker instance </a:t>
            </a:r>
            <a:r>
              <a:rPr lang="fr-FR" sz="2000" b="1" dirty="0" err="1"/>
              <a:t>using</a:t>
            </a:r>
            <a:r>
              <a:rPr lang="fr-FR" sz="2000" b="1" dirty="0"/>
              <a:t> </a:t>
            </a:r>
            <a:r>
              <a:rPr lang="fr-FR" sz="2000" b="1" dirty="0" err="1"/>
              <a:t>ssh</a:t>
            </a:r>
            <a:r>
              <a:rPr lang="fr-FR" sz="2000" b="1" dirty="0"/>
              <a:t>-copy-id (</a:t>
            </a:r>
            <a:r>
              <a:rPr lang="fr-FR" sz="2000" b="1" dirty="0" err="1"/>
              <a:t>password</a:t>
            </a:r>
            <a:r>
              <a:rPr lang="fr-FR" sz="2000" b="1" dirty="0"/>
              <a:t> </a:t>
            </a:r>
            <a:r>
              <a:rPr lang="fr-FR" sz="2000" b="1" dirty="0" err="1"/>
              <a:t>will</a:t>
            </a:r>
            <a:r>
              <a:rPr lang="fr-FR" sz="2000" b="1" dirty="0"/>
              <a:t> </a:t>
            </a:r>
            <a:r>
              <a:rPr lang="fr-FR" sz="2000" b="1" dirty="0" err="1"/>
              <a:t>be</a:t>
            </a:r>
            <a:r>
              <a:rPr lang="fr-FR" sz="2000" b="1" dirty="0"/>
              <a:t> </a:t>
            </a:r>
            <a:r>
              <a:rPr lang="fr-FR" sz="2000" b="1" dirty="0" err="1"/>
              <a:t>ask</a:t>
            </a:r>
            <a:r>
              <a:rPr lang="fr-FR" sz="2000" b="1" dirty="0"/>
              <a:t>: </a:t>
            </a:r>
            <a:r>
              <a:rPr lang="fr-FR" sz="2000" b="1" dirty="0" err="1"/>
              <a:t>toor</a:t>
            </a:r>
            <a:r>
              <a:rPr lang="fr-FR" sz="2000" b="1" dirty="0"/>
              <a:t>)</a:t>
            </a:r>
          </a:p>
          <a:p>
            <a:pPr marL="342900" indent="-342900">
              <a:lnSpc>
                <a:spcPct val="150000"/>
              </a:lnSpc>
              <a:buFont typeface="Wingdings" panose="05000000000000000000" pitchFamily="2" charset="2"/>
              <a:buChar char="§"/>
            </a:pPr>
            <a:r>
              <a:rPr lang="fr-FR" sz="2000" b="1" dirty="0"/>
              <a:t>Ansible hosts </a:t>
            </a:r>
            <a:r>
              <a:rPr lang="fr-FR" sz="2000" b="1" dirty="0" err="1"/>
              <a:t>inventory</a:t>
            </a:r>
            <a:r>
              <a:rPr lang="fr-FR" sz="2000" b="1" dirty="0"/>
              <a:t> </a:t>
            </a:r>
            <a:r>
              <a:rPr lang="fr-FR" sz="2000" b="1" dirty="0" err="1"/>
              <a:t>creation</a:t>
            </a:r>
            <a:endParaRPr lang="fr-FR" sz="2000" b="1" dirty="0"/>
          </a:p>
        </p:txBody>
      </p:sp>
    </p:spTree>
    <p:extLst>
      <p:ext uri="{BB962C8B-B14F-4D97-AF65-F5344CB8AC3E}">
        <p14:creationId xmlns:p14="http://schemas.microsoft.com/office/powerpoint/2010/main" val="26189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394553" y="378155"/>
            <a:ext cx="8354891" cy="1070476"/>
          </a:xfrm>
          <a:prstGeom prst="rect">
            <a:avLst/>
          </a:prstGeom>
        </p:spPr>
        <p:txBody>
          <a:bodyPr spcFirstLastPara="1" vert="horz" lIns="91440" tIns="45720" rIns="91440" bIns="45720" rtlCol="0" anchor="b" anchorCtr="0">
            <a:noAutofit/>
          </a:bodyPr>
          <a:lstStyle/>
          <a:p>
            <a:pPr lvl="0" algn="ctr">
              <a:spcBef>
                <a:spcPct val="0"/>
              </a:spcBef>
              <a:buClr>
                <a:schemeClr val="dk1"/>
              </a:buClr>
              <a:buSzPts val="3300"/>
            </a:pPr>
            <a:r>
              <a:rPr lang="en-US" sz="4400" b="1" kern="1200" dirty="0">
                <a:solidFill>
                  <a:srgbClr val="FFFFFF"/>
                </a:solidFill>
                <a:latin typeface="+mj-lt"/>
                <a:ea typeface="+mj-ea"/>
                <a:cs typeface="+mj-cs"/>
              </a:rPr>
              <a:t>Declarative – Starting a Car</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5968E97-4DE8-4D45-B649-148D1567F7A4}"/>
              </a:ext>
            </a:extLst>
          </p:cNvPr>
          <p:cNvPicPr>
            <a:picLocks noChangeAspect="1"/>
          </p:cNvPicPr>
          <p:nvPr/>
        </p:nvPicPr>
        <p:blipFill>
          <a:blip r:embed="rId3"/>
          <a:stretch>
            <a:fillRect/>
          </a:stretch>
        </p:blipFill>
        <p:spPr>
          <a:xfrm>
            <a:off x="-2" y="2358255"/>
            <a:ext cx="9144000" cy="4624008"/>
          </a:xfrm>
          <a:prstGeom prst="rect">
            <a:avLst/>
          </a:prstGeom>
        </p:spPr>
      </p:pic>
    </p:spTree>
    <p:extLst>
      <p:ext uri="{BB962C8B-B14F-4D97-AF65-F5344CB8AC3E}">
        <p14:creationId xmlns:p14="http://schemas.microsoft.com/office/powerpoint/2010/main" val="15375430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Bootstrap Ansible LAB</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4A2E6393-4C09-4796-9905-D7CB6F447765}"/>
              </a:ext>
            </a:extLst>
          </p:cNvPr>
          <p:cNvPicPr>
            <a:picLocks noChangeAspect="1"/>
          </p:cNvPicPr>
          <p:nvPr/>
        </p:nvPicPr>
        <p:blipFill>
          <a:blip r:embed="rId3"/>
          <a:stretch>
            <a:fillRect/>
          </a:stretch>
        </p:blipFill>
        <p:spPr>
          <a:xfrm>
            <a:off x="0" y="2931493"/>
            <a:ext cx="9144000" cy="3477529"/>
          </a:xfrm>
          <a:prstGeom prst="rect">
            <a:avLst/>
          </a:prstGeom>
        </p:spPr>
      </p:pic>
    </p:spTree>
    <p:extLst>
      <p:ext uri="{BB962C8B-B14F-4D97-AF65-F5344CB8AC3E}">
        <p14:creationId xmlns:p14="http://schemas.microsoft.com/office/powerpoint/2010/main" val="925255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kern="1200" dirty="0">
                <a:solidFill>
                  <a:srgbClr val="FFFFFF"/>
                </a:solidFill>
                <a:latin typeface="+mj-lt"/>
                <a:ea typeface="+mj-ea"/>
                <a:cs typeface="+mj-cs"/>
              </a:rPr>
              <a:t>Check connectivity</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52A86E45-54E0-4A9F-8E04-40113E660774}"/>
              </a:ext>
            </a:extLst>
          </p:cNvPr>
          <p:cNvPicPr>
            <a:picLocks noChangeAspect="1"/>
          </p:cNvPicPr>
          <p:nvPr/>
        </p:nvPicPr>
        <p:blipFill>
          <a:blip r:embed="rId3"/>
          <a:stretch>
            <a:fillRect/>
          </a:stretch>
        </p:blipFill>
        <p:spPr>
          <a:xfrm>
            <a:off x="0" y="4817850"/>
            <a:ext cx="9144000" cy="2001740"/>
          </a:xfrm>
          <a:prstGeom prst="rect">
            <a:avLst/>
          </a:prstGeom>
        </p:spPr>
      </p:pic>
      <p:sp>
        <p:nvSpPr>
          <p:cNvPr id="3" name="Rectangle 2">
            <a:extLst>
              <a:ext uri="{FF2B5EF4-FFF2-40B4-BE49-F238E27FC236}">
                <a16:creationId xmlns:a16="http://schemas.microsoft.com/office/drawing/2014/main" id="{D0C00769-AA84-4011-A7ED-5F3487CD0E6E}"/>
              </a:ext>
            </a:extLst>
          </p:cNvPr>
          <p:cNvSpPr/>
          <p:nvPr/>
        </p:nvSpPr>
        <p:spPr>
          <a:xfrm>
            <a:off x="0" y="2287078"/>
            <a:ext cx="9144000" cy="2431435"/>
          </a:xfrm>
          <a:prstGeom prst="rect">
            <a:avLst/>
          </a:prstGeom>
        </p:spPr>
        <p:txBody>
          <a:bodyPr wrap="square">
            <a:spAutoFit/>
          </a:bodyPr>
          <a:lstStyle/>
          <a:p>
            <a:r>
              <a:rPr lang="fr-FR" sz="1600" b="1" dirty="0" err="1"/>
              <a:t>We</a:t>
            </a:r>
            <a:r>
              <a:rPr lang="fr-FR" sz="1600" b="1" dirty="0"/>
              <a:t> check </a:t>
            </a:r>
            <a:r>
              <a:rPr lang="fr-FR" sz="1600" b="1" dirty="0" err="1"/>
              <a:t>that</a:t>
            </a:r>
            <a:r>
              <a:rPr lang="fr-FR" sz="1600" b="1" dirty="0"/>
              <a:t> all the </a:t>
            </a:r>
            <a:r>
              <a:rPr lang="fr-FR" sz="1600" b="1" dirty="0" err="1"/>
              <a:t>nodes</a:t>
            </a:r>
            <a:r>
              <a:rPr lang="fr-FR" sz="1600" b="1" dirty="0"/>
              <a:t> are </a:t>
            </a:r>
            <a:r>
              <a:rPr lang="fr-FR" sz="1600" b="1" dirty="0" err="1"/>
              <a:t>reachable</a:t>
            </a:r>
            <a:r>
              <a:rPr lang="fr-FR" sz="1600" b="1" dirty="0"/>
              <a:t> by Ansible </a:t>
            </a:r>
            <a:r>
              <a:rPr lang="fr-FR" sz="1600" b="1" dirty="0" err="1"/>
              <a:t>using</a:t>
            </a:r>
            <a:r>
              <a:rPr lang="fr-FR" sz="1600" b="1" dirty="0"/>
              <a:t> the </a:t>
            </a:r>
            <a:r>
              <a:rPr lang="fr-FR" sz="1600" b="1" dirty="0" err="1"/>
              <a:t>following</a:t>
            </a:r>
            <a:r>
              <a:rPr lang="fr-FR" sz="1600" b="1" dirty="0"/>
              <a:t> command:</a:t>
            </a:r>
          </a:p>
          <a:p>
            <a:endParaRPr lang="fr-FR" sz="900" b="1" dirty="0"/>
          </a:p>
          <a:p>
            <a:r>
              <a:rPr lang="fr-FR" b="1" dirty="0">
                <a:latin typeface="Consolas" panose="020B0609020204030204" pitchFamily="49" charset="0"/>
              </a:rPr>
              <a:t>&gt; docker run -</a:t>
            </a:r>
            <a:r>
              <a:rPr lang="fr-FR" b="1" dirty="0" err="1">
                <a:latin typeface="Consolas" panose="020B0609020204030204" pitchFamily="49" charset="0"/>
              </a:rPr>
              <a:t>it</a:t>
            </a:r>
            <a:r>
              <a:rPr lang="fr-FR" b="1" dirty="0">
                <a:latin typeface="Consolas" panose="020B0609020204030204" pitchFamily="49" charset="0"/>
              </a:rPr>
              <a:t> --</a:t>
            </a:r>
            <a:r>
              <a:rPr lang="fr-FR" b="1" dirty="0" err="1">
                <a:latin typeface="Consolas" panose="020B0609020204030204" pitchFamily="49" charset="0"/>
              </a:rPr>
              <a:t>rm</a:t>
            </a:r>
            <a:r>
              <a:rPr lang="fr-FR" b="1" dirty="0">
                <a:latin typeface="Consolas" panose="020B0609020204030204" pitchFamily="49" charset="0"/>
              </a:rPr>
              <a:t> -v `</a:t>
            </a:r>
            <a:r>
              <a:rPr lang="fr-FR" b="1" dirty="0" err="1">
                <a:latin typeface="Consolas" panose="020B0609020204030204" pitchFamily="49" charset="0"/>
              </a:rPr>
              <a:t>pwd</a:t>
            </a:r>
            <a:r>
              <a:rPr lang="fr-FR" b="1" dirty="0">
                <a:latin typeface="Consolas" panose="020B0609020204030204" pitchFamily="49" charset="0"/>
              </a:rPr>
              <a:t>`/hosts:/</a:t>
            </a:r>
            <a:r>
              <a:rPr lang="fr-FR" b="1" dirty="0" err="1">
                <a:latin typeface="Consolas" panose="020B0609020204030204" pitchFamily="49" charset="0"/>
              </a:rPr>
              <a:t>etc</a:t>
            </a:r>
            <a:r>
              <a:rPr lang="fr-FR" b="1" dirty="0">
                <a:latin typeface="Consolas" panose="020B0609020204030204" pitchFamily="49" charset="0"/>
              </a:rPr>
              <a:t>/ansible/hosts -v `</a:t>
            </a:r>
            <a:r>
              <a:rPr lang="fr-FR" b="1" dirty="0" err="1">
                <a:latin typeface="Consolas" panose="020B0609020204030204" pitchFamily="49" charset="0"/>
              </a:rPr>
              <a:t>pwd</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:/root/.</a:t>
            </a:r>
            <a:r>
              <a:rPr lang="fr-FR" b="1" dirty="0" err="1">
                <a:latin typeface="Consolas" panose="020B0609020204030204" pitchFamily="49" charset="0"/>
              </a:rPr>
              <a:t>ssh</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 </a:t>
            </a:r>
            <a:r>
              <a:rPr lang="fr-FR" b="1" dirty="0" err="1">
                <a:latin typeface="Consolas" panose="020B0609020204030204" pitchFamily="49" charset="0"/>
              </a:rPr>
              <a:t>itwars</a:t>
            </a:r>
            <a:r>
              <a:rPr lang="fr-FR" b="1" dirty="0">
                <a:latin typeface="Consolas" panose="020B0609020204030204" pitchFamily="49" charset="0"/>
              </a:rPr>
              <a:t>/ansible-cli all -m ping</a:t>
            </a:r>
          </a:p>
          <a:p>
            <a:endParaRPr lang="en-US" sz="1100" b="1" dirty="0"/>
          </a:p>
          <a:p>
            <a:pPr>
              <a:lnSpc>
                <a:spcPct val="150000"/>
              </a:lnSpc>
            </a:pPr>
            <a:r>
              <a:rPr lang="en-US" sz="1600" b="1" dirty="0"/>
              <a:t>Here is some details about the params:</a:t>
            </a:r>
          </a:p>
          <a:p>
            <a:pPr marL="285750" indent="-285750">
              <a:buFont typeface="Wingdings" panose="05000000000000000000" pitchFamily="2" charset="2"/>
              <a:buChar char="§"/>
            </a:pPr>
            <a:r>
              <a:rPr lang="en-US" sz="1600" b="1" dirty="0"/>
              <a:t>Ansible needs a hosts inventory file (generated by the </a:t>
            </a:r>
            <a:r>
              <a:rPr lang="en-US" sz="1600" b="1" dirty="0" err="1"/>
              <a:t>init</a:t>
            </a:r>
            <a:r>
              <a:rPr lang="en-US" sz="1600" b="1" dirty="0"/>
              <a:t> script).</a:t>
            </a:r>
          </a:p>
          <a:p>
            <a:pPr marL="285750" indent="-285750">
              <a:buFont typeface="Wingdings" panose="05000000000000000000" pitchFamily="2" charset="2"/>
              <a:buChar char="§"/>
            </a:pPr>
            <a:r>
              <a:rPr lang="en-US" sz="1600" b="1" dirty="0"/>
              <a:t>The Ansible container needs the private key to connect to the nodes (generated by the </a:t>
            </a:r>
            <a:r>
              <a:rPr lang="en-US" sz="1600" b="1" dirty="0" err="1"/>
              <a:t>init</a:t>
            </a:r>
            <a:r>
              <a:rPr lang="en-US" sz="1600" b="1" dirty="0"/>
              <a:t> script).</a:t>
            </a:r>
          </a:p>
          <a:p>
            <a:pPr marL="285750" indent="-285750">
              <a:buFont typeface="Wingdings" panose="05000000000000000000" pitchFamily="2" charset="2"/>
              <a:buChar char="§"/>
            </a:pPr>
            <a:r>
              <a:rPr lang="en-US" sz="1600" b="1" dirty="0"/>
              <a:t>Ansible is invoked with the params "all -m ping": we apply the ping module to all nodes</a:t>
            </a:r>
            <a:endParaRPr lang="fr-FR" sz="1600" b="1" dirty="0"/>
          </a:p>
        </p:txBody>
      </p:sp>
    </p:spTree>
    <p:extLst>
      <p:ext uri="{BB962C8B-B14F-4D97-AF65-F5344CB8AC3E}">
        <p14:creationId xmlns:p14="http://schemas.microsoft.com/office/powerpoint/2010/main" val="40188620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rPr>
              <a:t>Installing a service with Ansible</a:t>
            </a:r>
            <a:endParaRPr lang="en-US" sz="32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1930C0DE-4B6B-4689-8184-83D03715C7CB}"/>
              </a:ext>
            </a:extLst>
          </p:cNvPr>
          <p:cNvPicPr>
            <a:picLocks noChangeAspect="1"/>
          </p:cNvPicPr>
          <p:nvPr/>
        </p:nvPicPr>
        <p:blipFill>
          <a:blip r:embed="rId3"/>
          <a:stretch>
            <a:fillRect/>
          </a:stretch>
        </p:blipFill>
        <p:spPr>
          <a:xfrm>
            <a:off x="0" y="4001817"/>
            <a:ext cx="9144000" cy="2815104"/>
          </a:xfrm>
          <a:prstGeom prst="rect">
            <a:avLst/>
          </a:prstGeom>
        </p:spPr>
      </p:pic>
      <p:sp>
        <p:nvSpPr>
          <p:cNvPr id="8" name="Rectangle 7">
            <a:extLst>
              <a:ext uri="{FF2B5EF4-FFF2-40B4-BE49-F238E27FC236}">
                <a16:creationId xmlns:a16="http://schemas.microsoft.com/office/drawing/2014/main" id="{12300B57-D623-4358-871E-E8343A6C3C1D}"/>
              </a:ext>
            </a:extLst>
          </p:cNvPr>
          <p:cNvSpPr/>
          <p:nvPr/>
        </p:nvSpPr>
        <p:spPr>
          <a:xfrm>
            <a:off x="0" y="2310247"/>
            <a:ext cx="9144000" cy="1815882"/>
          </a:xfrm>
          <a:prstGeom prst="rect">
            <a:avLst/>
          </a:prstGeom>
        </p:spPr>
        <p:txBody>
          <a:bodyPr wrap="square">
            <a:spAutoFit/>
          </a:bodyPr>
          <a:lstStyle/>
          <a:p>
            <a:r>
              <a:rPr lang="fr-FR" sz="2000" b="1" dirty="0" err="1"/>
              <a:t>Let's</a:t>
            </a:r>
            <a:r>
              <a:rPr lang="fr-FR" sz="2000" b="1" dirty="0"/>
              <a:t> </a:t>
            </a:r>
            <a:r>
              <a:rPr lang="fr-FR" sz="2000" b="1" dirty="0" err="1"/>
              <a:t>ask</a:t>
            </a:r>
            <a:r>
              <a:rPr lang="fr-FR" sz="2000" b="1" dirty="0"/>
              <a:t> </a:t>
            </a:r>
            <a:r>
              <a:rPr lang="fr-FR" sz="2000" b="1" dirty="0" err="1"/>
              <a:t>Ansbile</a:t>
            </a:r>
            <a:r>
              <a:rPr lang="fr-FR" sz="2000" b="1" dirty="0"/>
              <a:t> to </a:t>
            </a:r>
            <a:r>
              <a:rPr lang="fr-FR" sz="2000" b="1" dirty="0" err="1"/>
              <a:t>install</a:t>
            </a:r>
            <a:r>
              <a:rPr lang="fr-FR" sz="2000" b="1" dirty="0"/>
              <a:t> Nginx service on the "</a:t>
            </a:r>
            <a:r>
              <a:rPr lang="fr-FR" sz="2000" b="1" dirty="0" err="1"/>
              <a:t>debian</a:t>
            </a:r>
            <a:r>
              <a:rPr lang="fr-FR" sz="2000" b="1" dirty="0"/>
              <a:t>" </a:t>
            </a:r>
            <a:r>
              <a:rPr lang="fr-FR" sz="2000" b="1" dirty="0" err="1"/>
              <a:t>node</a:t>
            </a:r>
            <a:r>
              <a:rPr lang="fr-FR" sz="2000" b="1" dirty="0"/>
              <a:t>:</a:t>
            </a:r>
          </a:p>
          <a:p>
            <a:endParaRPr lang="fr-FR" sz="2000" b="1" dirty="0"/>
          </a:p>
          <a:p>
            <a:r>
              <a:rPr lang="fr-FR" sz="1800" b="1" dirty="0">
                <a:latin typeface="Consolas" panose="020B0609020204030204" pitchFamily="49" charset="0"/>
              </a:rPr>
              <a:t>&gt; docker run -</a:t>
            </a:r>
            <a:r>
              <a:rPr lang="fr-FR" sz="1800" b="1" dirty="0" err="1">
                <a:latin typeface="Consolas" panose="020B0609020204030204" pitchFamily="49" charset="0"/>
              </a:rPr>
              <a:t>it</a:t>
            </a:r>
            <a:r>
              <a:rPr lang="fr-FR" sz="1800" b="1" dirty="0">
                <a:latin typeface="Consolas" panose="020B0609020204030204" pitchFamily="49" charset="0"/>
              </a:rPr>
              <a:t> --</a:t>
            </a:r>
            <a:r>
              <a:rPr lang="fr-FR" sz="1800" b="1" dirty="0" err="1">
                <a:latin typeface="Consolas" panose="020B0609020204030204" pitchFamily="49" charset="0"/>
              </a:rPr>
              <a:t>rm</a:t>
            </a:r>
            <a:r>
              <a:rPr lang="fr-FR" sz="1800" b="1" dirty="0">
                <a:latin typeface="Consolas" panose="020B0609020204030204" pitchFamily="49" charset="0"/>
              </a:rPr>
              <a:t> -v `</a:t>
            </a:r>
            <a:r>
              <a:rPr lang="fr-FR" sz="1800" b="1" dirty="0" err="1">
                <a:latin typeface="Consolas" panose="020B0609020204030204" pitchFamily="49" charset="0"/>
              </a:rPr>
              <a:t>pwd</a:t>
            </a:r>
            <a:r>
              <a:rPr lang="fr-FR" sz="1800" b="1" dirty="0">
                <a:latin typeface="Consolas" panose="020B0609020204030204" pitchFamily="49" charset="0"/>
              </a:rPr>
              <a:t>`/hosts:/</a:t>
            </a:r>
            <a:r>
              <a:rPr lang="fr-FR" sz="1800" b="1" dirty="0" err="1">
                <a:latin typeface="Consolas" panose="020B0609020204030204" pitchFamily="49" charset="0"/>
              </a:rPr>
              <a:t>etc</a:t>
            </a:r>
            <a:r>
              <a:rPr lang="fr-FR" sz="1800" b="1" dirty="0">
                <a:latin typeface="Consolas" panose="020B0609020204030204" pitchFamily="49" charset="0"/>
              </a:rPr>
              <a:t>/ansible/hosts -v `</a:t>
            </a:r>
            <a:r>
              <a:rPr lang="fr-FR" sz="1800" b="1" dirty="0" err="1">
                <a:latin typeface="Consolas" panose="020B0609020204030204" pitchFamily="49" charset="0"/>
              </a:rPr>
              <a:t>pwd</a:t>
            </a:r>
            <a:r>
              <a:rPr lang="fr-FR" sz="1800" b="1" dirty="0">
                <a:latin typeface="Consolas" panose="020B0609020204030204" pitchFamily="49" charset="0"/>
              </a:rPr>
              <a:t>`/</a:t>
            </a:r>
            <a:r>
              <a:rPr lang="fr-FR" sz="1800" b="1" dirty="0" err="1">
                <a:latin typeface="Consolas" panose="020B0609020204030204" pitchFamily="49" charset="0"/>
              </a:rPr>
              <a:t>id_rsa</a:t>
            </a:r>
            <a:r>
              <a:rPr lang="fr-FR" sz="1800" b="1" dirty="0">
                <a:latin typeface="Consolas" panose="020B0609020204030204" pitchFamily="49" charset="0"/>
              </a:rPr>
              <a:t>:/root/.</a:t>
            </a:r>
            <a:r>
              <a:rPr lang="fr-FR" sz="1800" b="1" dirty="0" err="1">
                <a:latin typeface="Consolas" panose="020B0609020204030204" pitchFamily="49" charset="0"/>
              </a:rPr>
              <a:t>ssh</a:t>
            </a:r>
            <a:r>
              <a:rPr lang="fr-FR" sz="1800" b="1" dirty="0">
                <a:latin typeface="Consolas" panose="020B0609020204030204" pitchFamily="49" charset="0"/>
              </a:rPr>
              <a:t>/</a:t>
            </a:r>
            <a:r>
              <a:rPr lang="fr-FR" sz="1800" b="1" dirty="0" err="1">
                <a:latin typeface="Consolas" panose="020B0609020204030204" pitchFamily="49" charset="0"/>
              </a:rPr>
              <a:t>id_rsa</a:t>
            </a:r>
            <a:r>
              <a:rPr lang="fr-FR" sz="1800" b="1" dirty="0">
                <a:latin typeface="Consolas" panose="020B0609020204030204" pitchFamily="49" charset="0"/>
              </a:rPr>
              <a:t> </a:t>
            </a:r>
            <a:r>
              <a:rPr lang="fr-FR" sz="1800" b="1" dirty="0" err="1">
                <a:latin typeface="Consolas" panose="020B0609020204030204" pitchFamily="49" charset="0"/>
              </a:rPr>
              <a:t>itwars</a:t>
            </a:r>
            <a:r>
              <a:rPr lang="fr-FR" sz="1800" b="1" dirty="0">
                <a:latin typeface="Consolas" panose="020B0609020204030204" pitchFamily="49" charset="0"/>
              </a:rPr>
              <a:t>/ansible-cli </a:t>
            </a:r>
            <a:r>
              <a:rPr lang="fr-FR" sz="1800" b="1" dirty="0" err="1">
                <a:latin typeface="Consolas" panose="020B0609020204030204" pitchFamily="49" charset="0"/>
              </a:rPr>
              <a:t>debian</a:t>
            </a:r>
            <a:r>
              <a:rPr lang="fr-FR" sz="1800" b="1" dirty="0">
                <a:latin typeface="Consolas" panose="020B0609020204030204" pitchFamily="49" charset="0"/>
              </a:rPr>
              <a:t> </a:t>
            </a:r>
            <a:r>
              <a:rPr lang="fr-FR" sz="1800" b="1" dirty="0">
                <a:solidFill>
                  <a:srgbClr val="0070C0"/>
                </a:solidFill>
                <a:latin typeface="Consolas" panose="020B0609020204030204" pitchFamily="49" charset="0"/>
              </a:rPr>
              <a:t>-m </a:t>
            </a:r>
            <a:r>
              <a:rPr lang="fr-FR" sz="1800" b="1" dirty="0" err="1">
                <a:solidFill>
                  <a:srgbClr val="0070C0"/>
                </a:solidFill>
                <a:latin typeface="Consolas" panose="020B0609020204030204" pitchFamily="49" charset="0"/>
              </a:rPr>
              <a:t>apt</a:t>
            </a:r>
            <a:r>
              <a:rPr lang="fr-FR" sz="1800" b="1" dirty="0">
                <a:solidFill>
                  <a:srgbClr val="0070C0"/>
                </a:solidFill>
                <a:latin typeface="Consolas" panose="020B0609020204030204" pitchFamily="49" charset="0"/>
              </a:rPr>
              <a:t> </a:t>
            </a:r>
            <a:r>
              <a:rPr lang="fr-FR" sz="1800" b="1" dirty="0">
                <a:latin typeface="Consolas" panose="020B0609020204030204" pitchFamily="49" charset="0"/>
              </a:rPr>
              <a:t>-a "</a:t>
            </a:r>
            <a:r>
              <a:rPr lang="fr-FR" sz="1800" b="1" dirty="0" err="1">
                <a:latin typeface="Consolas" panose="020B0609020204030204" pitchFamily="49" charset="0"/>
              </a:rPr>
              <a:t>name</a:t>
            </a:r>
            <a:r>
              <a:rPr lang="fr-FR" sz="1800" b="1" dirty="0">
                <a:latin typeface="Consolas" panose="020B0609020204030204" pitchFamily="49" charset="0"/>
              </a:rPr>
              <a:t>=</a:t>
            </a:r>
            <a:r>
              <a:rPr lang="fr-FR" sz="1800" b="1" dirty="0" err="1">
                <a:latin typeface="Consolas" panose="020B0609020204030204" pitchFamily="49" charset="0"/>
              </a:rPr>
              <a:t>nginx</a:t>
            </a:r>
            <a:r>
              <a:rPr lang="fr-FR" sz="1800" b="1" dirty="0">
                <a:latin typeface="Consolas" panose="020B0609020204030204" pitchFamily="49" charset="0"/>
              </a:rPr>
              <a:t> state=</a:t>
            </a:r>
            <a:r>
              <a:rPr lang="fr-FR" sz="1800" b="1" dirty="0" err="1">
                <a:latin typeface="Consolas" panose="020B0609020204030204" pitchFamily="49" charset="0"/>
              </a:rPr>
              <a:t>present</a:t>
            </a:r>
            <a:r>
              <a:rPr lang="fr-FR" sz="1800" b="1" dirty="0">
                <a:latin typeface="Consolas" panose="020B0609020204030204" pitchFamily="49" charset="0"/>
              </a:rPr>
              <a:t>"</a:t>
            </a:r>
          </a:p>
          <a:p>
            <a:endParaRPr lang="fr-FR" sz="1800" b="1" dirty="0">
              <a:latin typeface="Consolas" panose="020B0609020204030204" pitchFamily="49" charset="0"/>
            </a:endParaRPr>
          </a:p>
        </p:txBody>
      </p:sp>
    </p:spTree>
    <p:extLst>
      <p:ext uri="{BB962C8B-B14F-4D97-AF65-F5344CB8AC3E}">
        <p14:creationId xmlns:p14="http://schemas.microsoft.com/office/powerpoint/2010/main" val="1720970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Starting a service with Ansible</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Picture 4">
            <a:extLst>
              <a:ext uri="{FF2B5EF4-FFF2-40B4-BE49-F238E27FC236}">
                <a16:creationId xmlns:a16="http://schemas.microsoft.com/office/drawing/2014/main" id="{C2FD3436-424B-4744-90D8-7E7077FE167B}"/>
              </a:ext>
            </a:extLst>
          </p:cNvPr>
          <p:cNvPicPr>
            <a:picLocks noChangeAspect="1"/>
          </p:cNvPicPr>
          <p:nvPr/>
        </p:nvPicPr>
        <p:blipFill>
          <a:blip r:embed="rId3"/>
          <a:stretch>
            <a:fillRect/>
          </a:stretch>
        </p:blipFill>
        <p:spPr>
          <a:xfrm>
            <a:off x="0" y="4341632"/>
            <a:ext cx="9144000" cy="1686031"/>
          </a:xfrm>
          <a:prstGeom prst="rect">
            <a:avLst/>
          </a:prstGeom>
        </p:spPr>
      </p:pic>
      <p:sp>
        <p:nvSpPr>
          <p:cNvPr id="2" name="Rectangle 1">
            <a:extLst>
              <a:ext uri="{FF2B5EF4-FFF2-40B4-BE49-F238E27FC236}">
                <a16:creationId xmlns:a16="http://schemas.microsoft.com/office/drawing/2014/main" id="{7601CC8F-D339-47F4-9E18-622C1FAB4CE4}"/>
              </a:ext>
            </a:extLst>
          </p:cNvPr>
          <p:cNvSpPr/>
          <p:nvPr/>
        </p:nvSpPr>
        <p:spPr>
          <a:xfrm>
            <a:off x="0" y="2516368"/>
            <a:ext cx="9144000" cy="1538883"/>
          </a:xfrm>
          <a:prstGeom prst="rect">
            <a:avLst/>
          </a:prstGeom>
        </p:spPr>
        <p:txBody>
          <a:bodyPr wrap="square">
            <a:spAutoFit/>
          </a:bodyPr>
          <a:lstStyle/>
          <a:p>
            <a:r>
              <a:rPr lang="fr-FR" sz="2000" b="1" dirty="0" err="1"/>
              <a:t>Let's</a:t>
            </a:r>
            <a:r>
              <a:rPr lang="fr-FR" sz="2000" b="1" dirty="0"/>
              <a:t> </a:t>
            </a:r>
            <a:r>
              <a:rPr lang="fr-FR" sz="2000" b="1" dirty="0" err="1"/>
              <a:t>ask</a:t>
            </a:r>
            <a:r>
              <a:rPr lang="fr-FR" sz="2000" b="1" dirty="0"/>
              <a:t> </a:t>
            </a:r>
            <a:r>
              <a:rPr lang="fr-FR" sz="2000" b="1" dirty="0" err="1"/>
              <a:t>Ansbile</a:t>
            </a:r>
            <a:r>
              <a:rPr lang="fr-FR" sz="2000" b="1" dirty="0"/>
              <a:t> to start Nginx service on the "</a:t>
            </a:r>
            <a:r>
              <a:rPr lang="fr-FR" sz="2000" b="1" dirty="0" err="1"/>
              <a:t>debian</a:t>
            </a:r>
            <a:r>
              <a:rPr lang="fr-FR" sz="2000" b="1" dirty="0"/>
              <a:t>" </a:t>
            </a:r>
            <a:r>
              <a:rPr lang="fr-FR" sz="2000" b="1" dirty="0" err="1"/>
              <a:t>node</a:t>
            </a:r>
            <a:r>
              <a:rPr lang="fr-FR" sz="2000" b="1" dirty="0"/>
              <a:t>:</a:t>
            </a:r>
          </a:p>
          <a:p>
            <a:endParaRPr lang="fr-FR" sz="2000" b="1" dirty="0"/>
          </a:p>
          <a:p>
            <a:r>
              <a:rPr lang="fr-FR" sz="1800" b="1" dirty="0">
                <a:latin typeface="Consolas" panose="020B0609020204030204" pitchFamily="49" charset="0"/>
              </a:rPr>
              <a:t>&gt; docker run -</a:t>
            </a:r>
            <a:r>
              <a:rPr lang="fr-FR" sz="1800" b="1" dirty="0" err="1">
                <a:latin typeface="Consolas" panose="020B0609020204030204" pitchFamily="49" charset="0"/>
              </a:rPr>
              <a:t>it</a:t>
            </a:r>
            <a:r>
              <a:rPr lang="fr-FR" sz="1800" b="1" dirty="0">
                <a:latin typeface="Consolas" panose="020B0609020204030204" pitchFamily="49" charset="0"/>
              </a:rPr>
              <a:t> --</a:t>
            </a:r>
            <a:r>
              <a:rPr lang="fr-FR" sz="1800" b="1" dirty="0" err="1">
                <a:latin typeface="Consolas" panose="020B0609020204030204" pitchFamily="49" charset="0"/>
              </a:rPr>
              <a:t>rm</a:t>
            </a:r>
            <a:r>
              <a:rPr lang="fr-FR" sz="1800" b="1" dirty="0">
                <a:latin typeface="Consolas" panose="020B0609020204030204" pitchFamily="49" charset="0"/>
              </a:rPr>
              <a:t> -v `</a:t>
            </a:r>
            <a:r>
              <a:rPr lang="fr-FR" sz="1800" b="1" dirty="0" err="1">
                <a:latin typeface="Consolas" panose="020B0609020204030204" pitchFamily="49" charset="0"/>
              </a:rPr>
              <a:t>pwd</a:t>
            </a:r>
            <a:r>
              <a:rPr lang="fr-FR" sz="1800" b="1" dirty="0">
                <a:latin typeface="Consolas" panose="020B0609020204030204" pitchFamily="49" charset="0"/>
              </a:rPr>
              <a:t>`/hosts:/</a:t>
            </a:r>
            <a:r>
              <a:rPr lang="fr-FR" sz="1800" b="1" dirty="0" err="1">
                <a:latin typeface="Consolas" panose="020B0609020204030204" pitchFamily="49" charset="0"/>
              </a:rPr>
              <a:t>etc</a:t>
            </a:r>
            <a:r>
              <a:rPr lang="fr-FR" sz="1800" b="1" dirty="0">
                <a:latin typeface="Consolas" panose="020B0609020204030204" pitchFamily="49" charset="0"/>
              </a:rPr>
              <a:t>/ansible/hosts -v `</a:t>
            </a:r>
            <a:r>
              <a:rPr lang="fr-FR" sz="1800" b="1" dirty="0" err="1">
                <a:latin typeface="Consolas" panose="020B0609020204030204" pitchFamily="49" charset="0"/>
              </a:rPr>
              <a:t>pwd</a:t>
            </a:r>
            <a:r>
              <a:rPr lang="fr-FR" sz="1800" b="1" dirty="0">
                <a:latin typeface="Consolas" panose="020B0609020204030204" pitchFamily="49" charset="0"/>
              </a:rPr>
              <a:t>`/</a:t>
            </a:r>
            <a:r>
              <a:rPr lang="fr-FR" sz="1800" b="1" dirty="0" err="1">
                <a:latin typeface="Consolas" panose="020B0609020204030204" pitchFamily="49" charset="0"/>
              </a:rPr>
              <a:t>id_rsa</a:t>
            </a:r>
            <a:r>
              <a:rPr lang="fr-FR" sz="1800" b="1" dirty="0">
                <a:latin typeface="Consolas" panose="020B0609020204030204" pitchFamily="49" charset="0"/>
              </a:rPr>
              <a:t>:/root/.</a:t>
            </a:r>
            <a:r>
              <a:rPr lang="fr-FR" sz="1800" b="1" dirty="0" err="1">
                <a:latin typeface="Consolas" panose="020B0609020204030204" pitchFamily="49" charset="0"/>
              </a:rPr>
              <a:t>ssh</a:t>
            </a:r>
            <a:r>
              <a:rPr lang="fr-FR" sz="1800" b="1" dirty="0">
                <a:latin typeface="Consolas" panose="020B0609020204030204" pitchFamily="49" charset="0"/>
              </a:rPr>
              <a:t>/</a:t>
            </a:r>
            <a:r>
              <a:rPr lang="fr-FR" sz="1800" b="1" dirty="0" err="1">
                <a:latin typeface="Consolas" panose="020B0609020204030204" pitchFamily="49" charset="0"/>
              </a:rPr>
              <a:t>id_rsa</a:t>
            </a:r>
            <a:r>
              <a:rPr lang="fr-FR" sz="1800" b="1" dirty="0">
                <a:latin typeface="Consolas" panose="020B0609020204030204" pitchFamily="49" charset="0"/>
              </a:rPr>
              <a:t> </a:t>
            </a:r>
            <a:r>
              <a:rPr lang="fr-FR" sz="1800" b="1" dirty="0" err="1">
                <a:latin typeface="Consolas" panose="020B0609020204030204" pitchFamily="49" charset="0"/>
              </a:rPr>
              <a:t>itwars</a:t>
            </a:r>
            <a:r>
              <a:rPr lang="fr-FR" sz="1800" b="1" dirty="0">
                <a:latin typeface="Consolas" panose="020B0609020204030204" pitchFamily="49" charset="0"/>
              </a:rPr>
              <a:t>/ansible-cli </a:t>
            </a:r>
            <a:r>
              <a:rPr lang="fr-FR" sz="1800" b="1" dirty="0" err="1">
                <a:latin typeface="Consolas" panose="020B0609020204030204" pitchFamily="49" charset="0"/>
              </a:rPr>
              <a:t>debian</a:t>
            </a:r>
            <a:r>
              <a:rPr lang="fr-FR" sz="1800" b="1" dirty="0">
                <a:latin typeface="Consolas" panose="020B0609020204030204" pitchFamily="49" charset="0"/>
              </a:rPr>
              <a:t> </a:t>
            </a:r>
            <a:r>
              <a:rPr lang="fr-FR" sz="1800" b="1" dirty="0">
                <a:solidFill>
                  <a:srgbClr val="0070C0"/>
                </a:solidFill>
                <a:latin typeface="Consolas" panose="020B0609020204030204" pitchFamily="49" charset="0"/>
              </a:rPr>
              <a:t>-m service </a:t>
            </a:r>
            <a:r>
              <a:rPr lang="fr-FR" sz="1800" b="1" dirty="0">
                <a:latin typeface="Consolas" panose="020B0609020204030204" pitchFamily="49" charset="0"/>
              </a:rPr>
              <a:t>-a "</a:t>
            </a:r>
            <a:r>
              <a:rPr lang="fr-FR" sz="1800" b="1" dirty="0" err="1">
                <a:latin typeface="Consolas" panose="020B0609020204030204" pitchFamily="49" charset="0"/>
              </a:rPr>
              <a:t>name</a:t>
            </a:r>
            <a:r>
              <a:rPr lang="fr-FR" sz="1800" b="1" dirty="0">
                <a:latin typeface="Consolas" panose="020B0609020204030204" pitchFamily="49" charset="0"/>
              </a:rPr>
              <a:t>=</a:t>
            </a:r>
            <a:r>
              <a:rPr lang="fr-FR" sz="1800" b="1" dirty="0" err="1">
                <a:latin typeface="Consolas" panose="020B0609020204030204" pitchFamily="49" charset="0"/>
              </a:rPr>
              <a:t>nginx</a:t>
            </a:r>
            <a:r>
              <a:rPr lang="fr-FR" sz="1800" b="1" dirty="0">
                <a:latin typeface="Consolas" panose="020B0609020204030204" pitchFamily="49" charset="0"/>
              </a:rPr>
              <a:t> state=</a:t>
            </a:r>
            <a:r>
              <a:rPr lang="fr-FR" sz="1800" b="1" dirty="0" err="1">
                <a:latin typeface="Consolas" panose="020B0609020204030204" pitchFamily="49" charset="0"/>
              </a:rPr>
              <a:t>started</a:t>
            </a:r>
            <a:r>
              <a:rPr lang="fr-FR" sz="1800" b="1" dirty="0">
                <a:latin typeface="Consolas" panose="020B0609020204030204" pitchFamily="49" charset="0"/>
              </a:rPr>
              <a:t>"</a:t>
            </a:r>
          </a:p>
        </p:txBody>
      </p:sp>
    </p:spTree>
    <p:extLst>
      <p:ext uri="{BB962C8B-B14F-4D97-AF65-F5344CB8AC3E}">
        <p14:creationId xmlns:p14="http://schemas.microsoft.com/office/powerpoint/2010/main" val="39327470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a:solidFill>
                  <a:srgbClr val="FFFFFF"/>
                </a:solidFill>
                <a:latin typeface="+mj-lt"/>
                <a:ea typeface="+mj-ea"/>
                <a:cs typeface="+mj-cs"/>
              </a:rPr>
              <a:t>Retrieve the setup of a node with Ansible</a:t>
            </a:r>
            <a:endParaRPr lang="en-US" sz="3200" b="1" kern="1200" dirty="0">
              <a:solidFill>
                <a:srgbClr val="FFFFFF"/>
              </a:solidFill>
              <a:latin typeface="+mj-lt"/>
              <a:ea typeface="+mj-ea"/>
              <a:cs typeface="+mj-cs"/>
            </a:endParaRP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1">
            <a:extLst>
              <a:ext uri="{FF2B5EF4-FFF2-40B4-BE49-F238E27FC236}">
                <a16:creationId xmlns:a16="http://schemas.microsoft.com/office/drawing/2014/main" id="{7601CC8F-D339-47F4-9E18-622C1FAB4CE4}"/>
              </a:ext>
            </a:extLst>
          </p:cNvPr>
          <p:cNvSpPr/>
          <p:nvPr/>
        </p:nvSpPr>
        <p:spPr>
          <a:xfrm>
            <a:off x="283551" y="2353270"/>
            <a:ext cx="9144000" cy="923330"/>
          </a:xfrm>
          <a:prstGeom prst="rect">
            <a:avLst/>
          </a:prstGeom>
        </p:spPr>
        <p:txBody>
          <a:bodyPr wrap="square">
            <a:spAutoFit/>
          </a:bodyPr>
          <a:lstStyle/>
          <a:p>
            <a:r>
              <a:rPr lang="fr-FR" sz="1800" b="1" dirty="0">
                <a:latin typeface="Consolas" panose="020B0609020204030204" pitchFamily="49" charset="0"/>
              </a:rPr>
              <a:t>&gt; docker run -</a:t>
            </a:r>
            <a:r>
              <a:rPr lang="fr-FR" sz="1800" b="1" dirty="0" err="1">
                <a:latin typeface="Consolas" panose="020B0609020204030204" pitchFamily="49" charset="0"/>
              </a:rPr>
              <a:t>it</a:t>
            </a:r>
            <a:r>
              <a:rPr lang="fr-FR" sz="1800" b="1" dirty="0">
                <a:latin typeface="Consolas" panose="020B0609020204030204" pitchFamily="49" charset="0"/>
              </a:rPr>
              <a:t> --</a:t>
            </a:r>
            <a:r>
              <a:rPr lang="fr-FR" sz="1800" b="1" dirty="0" err="1">
                <a:latin typeface="Consolas" panose="020B0609020204030204" pitchFamily="49" charset="0"/>
              </a:rPr>
              <a:t>rm</a:t>
            </a:r>
            <a:r>
              <a:rPr lang="fr-FR" sz="1800" b="1" dirty="0">
                <a:latin typeface="Consolas" panose="020B0609020204030204" pitchFamily="49" charset="0"/>
              </a:rPr>
              <a:t> -v `</a:t>
            </a:r>
            <a:r>
              <a:rPr lang="fr-FR" sz="1800" b="1" dirty="0" err="1">
                <a:latin typeface="Consolas" panose="020B0609020204030204" pitchFamily="49" charset="0"/>
              </a:rPr>
              <a:t>pwd</a:t>
            </a:r>
            <a:r>
              <a:rPr lang="fr-FR" sz="1800" b="1" dirty="0">
                <a:latin typeface="Consolas" panose="020B0609020204030204" pitchFamily="49" charset="0"/>
              </a:rPr>
              <a:t>`/hosts:/</a:t>
            </a:r>
            <a:r>
              <a:rPr lang="fr-FR" sz="1800" b="1" dirty="0" err="1">
                <a:latin typeface="Consolas" panose="020B0609020204030204" pitchFamily="49" charset="0"/>
              </a:rPr>
              <a:t>etc</a:t>
            </a:r>
            <a:r>
              <a:rPr lang="fr-FR" sz="1800" b="1" dirty="0">
                <a:latin typeface="Consolas" panose="020B0609020204030204" pitchFamily="49" charset="0"/>
              </a:rPr>
              <a:t>/ansible/hosts -v `</a:t>
            </a:r>
            <a:r>
              <a:rPr lang="fr-FR" sz="1800" b="1" dirty="0" err="1">
                <a:latin typeface="Consolas" panose="020B0609020204030204" pitchFamily="49" charset="0"/>
              </a:rPr>
              <a:t>pwd</a:t>
            </a:r>
            <a:r>
              <a:rPr lang="fr-FR" sz="1800" b="1" dirty="0">
                <a:latin typeface="Consolas" panose="020B0609020204030204" pitchFamily="49" charset="0"/>
              </a:rPr>
              <a:t>`/</a:t>
            </a:r>
            <a:r>
              <a:rPr lang="fr-FR" sz="1800" b="1" dirty="0" err="1">
                <a:latin typeface="Consolas" panose="020B0609020204030204" pitchFamily="49" charset="0"/>
              </a:rPr>
              <a:t>id_rsa</a:t>
            </a:r>
            <a:r>
              <a:rPr lang="fr-FR" sz="1800" b="1" dirty="0">
                <a:latin typeface="Consolas" panose="020B0609020204030204" pitchFamily="49" charset="0"/>
              </a:rPr>
              <a:t>:/root/.</a:t>
            </a:r>
            <a:r>
              <a:rPr lang="fr-FR" sz="1800" b="1" dirty="0" err="1">
                <a:latin typeface="Consolas" panose="020B0609020204030204" pitchFamily="49" charset="0"/>
              </a:rPr>
              <a:t>ssh</a:t>
            </a:r>
            <a:r>
              <a:rPr lang="fr-FR" sz="1800" b="1" dirty="0">
                <a:latin typeface="Consolas" panose="020B0609020204030204" pitchFamily="49" charset="0"/>
              </a:rPr>
              <a:t>/</a:t>
            </a:r>
            <a:r>
              <a:rPr lang="fr-FR" sz="1800" b="1" dirty="0" err="1">
                <a:latin typeface="Consolas" panose="020B0609020204030204" pitchFamily="49" charset="0"/>
              </a:rPr>
              <a:t>id_rsa</a:t>
            </a:r>
            <a:r>
              <a:rPr lang="fr-FR" sz="1800" b="1" dirty="0">
                <a:latin typeface="Consolas" panose="020B0609020204030204" pitchFamily="49" charset="0"/>
              </a:rPr>
              <a:t> </a:t>
            </a:r>
            <a:r>
              <a:rPr lang="fr-FR" sz="1800" b="1" dirty="0" err="1">
                <a:latin typeface="Consolas" panose="020B0609020204030204" pitchFamily="49" charset="0"/>
              </a:rPr>
              <a:t>itwars</a:t>
            </a:r>
            <a:r>
              <a:rPr lang="fr-FR" sz="1800" b="1" dirty="0">
                <a:latin typeface="Consolas" panose="020B0609020204030204" pitchFamily="49" charset="0"/>
              </a:rPr>
              <a:t>/ansible-cli </a:t>
            </a:r>
            <a:r>
              <a:rPr lang="fr-FR" sz="1800" b="1" dirty="0" err="1">
                <a:latin typeface="Consolas" panose="020B0609020204030204" pitchFamily="49" charset="0"/>
              </a:rPr>
              <a:t>debian</a:t>
            </a:r>
            <a:r>
              <a:rPr lang="fr-FR" sz="1800" b="1" dirty="0">
                <a:latin typeface="Consolas" panose="020B0609020204030204" pitchFamily="49" charset="0"/>
              </a:rPr>
              <a:t> </a:t>
            </a:r>
            <a:r>
              <a:rPr lang="fr-FR" sz="1800" b="1" dirty="0">
                <a:solidFill>
                  <a:srgbClr val="0070C0"/>
                </a:solidFill>
                <a:latin typeface="Consolas" panose="020B0609020204030204" pitchFamily="49" charset="0"/>
              </a:rPr>
              <a:t>-m setup</a:t>
            </a:r>
          </a:p>
          <a:p>
            <a:endParaRPr lang="fr-FR" sz="1800" b="1" dirty="0">
              <a:latin typeface="Consolas" panose="020B0609020204030204" pitchFamily="49" charset="0"/>
            </a:endParaRPr>
          </a:p>
        </p:txBody>
      </p:sp>
      <p:pic>
        <p:nvPicPr>
          <p:cNvPr id="3" name="Picture 2">
            <a:extLst>
              <a:ext uri="{FF2B5EF4-FFF2-40B4-BE49-F238E27FC236}">
                <a16:creationId xmlns:a16="http://schemas.microsoft.com/office/drawing/2014/main" id="{54B0CF29-9745-4358-8AEF-96FBCEB46E64}"/>
              </a:ext>
            </a:extLst>
          </p:cNvPr>
          <p:cNvPicPr>
            <a:picLocks noChangeAspect="1"/>
          </p:cNvPicPr>
          <p:nvPr/>
        </p:nvPicPr>
        <p:blipFill>
          <a:blip r:embed="rId3"/>
          <a:stretch>
            <a:fillRect/>
          </a:stretch>
        </p:blipFill>
        <p:spPr>
          <a:xfrm>
            <a:off x="805197" y="3040784"/>
            <a:ext cx="7838405" cy="3817216"/>
          </a:xfrm>
          <a:prstGeom prst="rect">
            <a:avLst/>
          </a:prstGeom>
        </p:spPr>
      </p:pic>
    </p:spTree>
    <p:extLst>
      <p:ext uri="{BB962C8B-B14F-4D97-AF65-F5344CB8AC3E}">
        <p14:creationId xmlns:p14="http://schemas.microsoft.com/office/powerpoint/2010/main" val="19952847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585787" y="4281487"/>
            <a:ext cx="7772400" cy="1362075"/>
          </a:xfrm>
          <a:prstGeom prst="rect">
            <a:avLst/>
          </a:prstGeom>
          <a:noFill/>
          <a:ln>
            <a:noFill/>
          </a:ln>
        </p:spPr>
        <p:txBody>
          <a:bodyPr spcFirstLastPara="1" wrap="square" lIns="91425" tIns="45700" rIns="91425" bIns="45700" anchor="t" anchorCtr="0">
            <a:noAutofit/>
          </a:bodyPr>
          <a:lstStyle/>
          <a:p>
            <a:pPr lvl="0" algn="ctr">
              <a:buClr>
                <a:schemeClr val="dk1"/>
              </a:buClr>
              <a:buSzPts val="4000"/>
            </a:pPr>
            <a:r>
              <a:rPr lang="en-US" sz="4400" b="1" dirty="0"/>
              <a:t>SRE Culture</a:t>
            </a:r>
          </a:p>
        </p:txBody>
      </p:sp>
    </p:spTree>
    <p:extLst>
      <p:ext uri="{BB962C8B-B14F-4D97-AF65-F5344CB8AC3E}">
        <p14:creationId xmlns:p14="http://schemas.microsoft.com/office/powerpoint/2010/main" val="698865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46954" y="1526176"/>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Not that far away </a:t>
            </a:r>
            <a:br>
              <a:rPr lang="en-US" sz="3200" b="1" kern="1200" dirty="0">
                <a:solidFill>
                  <a:srgbClr val="FFFFFF"/>
                </a:solidFill>
                <a:latin typeface="+mj-lt"/>
                <a:ea typeface="+mj-ea"/>
                <a:cs typeface="+mj-cs"/>
              </a:rPr>
            </a:b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maybe in a company just like yours…</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5A3A0DBB-643F-4EFE-A9A6-EC439789AE27}"/>
              </a:ext>
            </a:extLst>
          </p:cNvPr>
          <p:cNvPicPr>
            <a:picLocks noChangeAspect="1"/>
          </p:cNvPicPr>
          <p:nvPr/>
        </p:nvPicPr>
        <p:blipFill>
          <a:blip r:embed="rId3"/>
          <a:stretch>
            <a:fillRect/>
          </a:stretch>
        </p:blipFill>
        <p:spPr>
          <a:xfrm>
            <a:off x="0" y="2388054"/>
            <a:ext cx="9144000" cy="4469946"/>
          </a:xfrm>
          <a:prstGeom prst="rect">
            <a:avLst/>
          </a:prstGeom>
        </p:spPr>
      </p:pic>
    </p:spTree>
    <p:extLst>
      <p:ext uri="{BB962C8B-B14F-4D97-AF65-F5344CB8AC3E}">
        <p14:creationId xmlns:p14="http://schemas.microsoft.com/office/powerpoint/2010/main" val="4153068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a:solidFill>
                  <a:srgbClr val="898989"/>
                </a:solidFill>
                <a:latin typeface="Calibri"/>
                <a:ea typeface="Calibri"/>
                <a:cs typeface="Calibri"/>
                <a:sym typeface="Calibri"/>
              </a:rPr>
              <a:t>97</a:t>
            </a:fld>
            <a:endParaRPr/>
          </a:p>
        </p:txBody>
      </p:sp>
      <p:pic>
        <p:nvPicPr>
          <p:cNvPr id="4" name="Picture 3">
            <a:extLst>
              <a:ext uri="{FF2B5EF4-FFF2-40B4-BE49-F238E27FC236}">
                <a16:creationId xmlns:a16="http://schemas.microsoft.com/office/drawing/2014/main" id="{7477E689-242B-45A3-973B-0D9F838D254A}"/>
              </a:ext>
            </a:extLst>
          </p:cNvPr>
          <p:cNvPicPr>
            <a:picLocks noChangeAspect="1"/>
          </p:cNvPicPr>
          <p:nvPr/>
        </p:nvPicPr>
        <p:blipFill>
          <a:blip r:embed="rId3"/>
          <a:stretch>
            <a:fillRect/>
          </a:stretch>
        </p:blipFill>
        <p:spPr>
          <a:xfrm>
            <a:off x="628650" y="46460"/>
            <a:ext cx="7824987" cy="6765080"/>
          </a:xfrm>
          <a:prstGeom prst="rect">
            <a:avLst/>
          </a:prstGeom>
        </p:spPr>
      </p:pic>
    </p:spTree>
    <p:extLst>
      <p:ext uri="{BB962C8B-B14F-4D97-AF65-F5344CB8AC3E}">
        <p14:creationId xmlns:p14="http://schemas.microsoft.com/office/powerpoint/2010/main" val="24929974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505558" y="6815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kern="1200" dirty="0">
                <a:solidFill>
                  <a:srgbClr val="FFFFFF"/>
                </a:solidFill>
                <a:latin typeface="+mj-lt"/>
                <a:ea typeface="+mj-ea"/>
                <a:cs typeface="+mj-cs"/>
              </a:rPr>
              <a:t>What changed?</a:t>
            </a:r>
          </a:p>
        </p:txBody>
      </p:sp>
      <p:cxnSp>
        <p:nvCxnSpPr>
          <p:cNvPr id="96" name="Straight Connector 9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4A3FB860-E370-4939-9380-3C1CB3C267E5}"/>
              </a:ext>
            </a:extLst>
          </p:cNvPr>
          <p:cNvPicPr>
            <a:picLocks noChangeAspect="1"/>
          </p:cNvPicPr>
          <p:nvPr/>
        </p:nvPicPr>
        <p:blipFill>
          <a:blip r:embed="rId3"/>
          <a:stretch>
            <a:fillRect/>
          </a:stretch>
        </p:blipFill>
        <p:spPr>
          <a:xfrm>
            <a:off x="1075837" y="2370759"/>
            <a:ext cx="6992326" cy="4363059"/>
          </a:xfrm>
          <a:prstGeom prst="rect">
            <a:avLst/>
          </a:prstGeom>
        </p:spPr>
      </p:pic>
    </p:spTree>
    <p:extLst>
      <p:ext uri="{BB962C8B-B14F-4D97-AF65-F5344CB8AC3E}">
        <p14:creationId xmlns:p14="http://schemas.microsoft.com/office/powerpoint/2010/main" val="21484411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5" name="Rectangle 94">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1353" y="394887"/>
            <a:ext cx="4290647"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492370" y="942548"/>
            <a:ext cx="3927230" cy="3259274"/>
          </a:xfrm>
          <a:prstGeom prst="rect">
            <a:avLst/>
          </a:prstGeom>
        </p:spPr>
        <p:txBody>
          <a:bodyPr spcFirstLastPara="1" vert="horz" lIns="91440" tIns="45720" rIns="91440" bIns="45720" rtlCol="0" anchor="b" anchorCtr="0">
            <a:normAutofit/>
          </a:bodyPr>
          <a:lstStyle/>
          <a:p>
            <a:pPr algn="just">
              <a:spcBef>
                <a:spcPct val="0"/>
              </a:spcBef>
              <a:buClr>
                <a:schemeClr val="dk1"/>
              </a:buClr>
              <a:buSzPts val="3300"/>
            </a:pPr>
            <a:r>
              <a:rPr lang="en-US" sz="4400" b="1" kern="1200" dirty="0">
                <a:solidFill>
                  <a:srgbClr val="FFFFFF"/>
                </a:solidFill>
                <a:latin typeface="+mj-lt"/>
                <a:ea typeface="+mj-ea"/>
                <a:cs typeface="+mj-cs"/>
              </a:rPr>
              <a:t>Principles of SRE are what set SRE apart</a:t>
            </a:r>
          </a:p>
        </p:txBody>
      </p:sp>
      <p:pic>
        <p:nvPicPr>
          <p:cNvPr id="5" name="Picture 4">
            <a:extLst>
              <a:ext uri="{FF2B5EF4-FFF2-40B4-BE49-F238E27FC236}">
                <a16:creationId xmlns:a16="http://schemas.microsoft.com/office/drawing/2014/main" id="{1C2A87D6-4685-441A-B476-47CD3EFB11C9}"/>
              </a:ext>
            </a:extLst>
          </p:cNvPr>
          <p:cNvPicPr>
            <a:picLocks noChangeAspect="1"/>
          </p:cNvPicPr>
          <p:nvPr/>
        </p:nvPicPr>
        <p:blipFill>
          <a:blip r:embed="rId3"/>
          <a:stretch>
            <a:fillRect/>
          </a:stretch>
        </p:blipFill>
        <p:spPr>
          <a:xfrm>
            <a:off x="4644329" y="1363139"/>
            <a:ext cx="4485226" cy="953110"/>
          </a:xfrm>
          <a:prstGeom prst="rect">
            <a:avLst/>
          </a:prstGeom>
        </p:spPr>
      </p:pic>
      <p:cxnSp>
        <p:nvCxnSpPr>
          <p:cNvPr id="97" name="Straight Connector 96">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6888134" y="2263140"/>
            <a:ext cx="0" cy="233172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5506" y="4201833"/>
            <a:ext cx="2550319"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D30742E-36F1-4260-BA79-FD1565F0A506}"/>
              </a:ext>
            </a:extLst>
          </p:cNvPr>
          <p:cNvPicPr>
            <a:picLocks noChangeAspect="1"/>
          </p:cNvPicPr>
          <p:nvPr/>
        </p:nvPicPr>
        <p:blipFill>
          <a:blip r:embed="rId4"/>
          <a:stretch>
            <a:fillRect/>
          </a:stretch>
        </p:blipFill>
        <p:spPr>
          <a:xfrm>
            <a:off x="4644328" y="4299131"/>
            <a:ext cx="4485226" cy="1402871"/>
          </a:xfrm>
          <a:prstGeom prst="rect">
            <a:avLst/>
          </a:prstGeom>
        </p:spPr>
      </p:pic>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849154516"/>
      </p:ext>
    </p:extLst>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2067</Words>
  <Application>Microsoft Office PowerPoint</Application>
  <PresentationFormat>On-screen Show (4:3)</PresentationFormat>
  <Paragraphs>343</Paragraphs>
  <Slides>180</Slides>
  <Notes>179</Notes>
  <HiddenSlides>0</HiddenSlides>
  <MMClips>1</MMClips>
  <ScaleCrop>false</ScaleCrop>
  <HeadingPairs>
    <vt:vector size="8" baseType="variant">
      <vt:variant>
        <vt:lpstr>Fonts Used</vt:lpstr>
      </vt:variant>
      <vt:variant>
        <vt:i4>4</vt:i4>
      </vt:variant>
      <vt:variant>
        <vt:lpstr>Theme</vt:lpstr>
      </vt:variant>
      <vt:variant>
        <vt:i4>6</vt:i4>
      </vt:variant>
      <vt:variant>
        <vt:lpstr>Embedded OLE Servers</vt:lpstr>
      </vt:variant>
      <vt:variant>
        <vt:i4>1</vt:i4>
      </vt:variant>
      <vt:variant>
        <vt:lpstr>Slide Titles</vt:lpstr>
      </vt:variant>
      <vt:variant>
        <vt:i4>180</vt:i4>
      </vt:variant>
    </vt:vector>
  </HeadingPairs>
  <TitlesOfParts>
    <vt:vector size="191" baseType="lpstr">
      <vt:lpstr>Wingdings</vt:lpstr>
      <vt:lpstr>Calibri</vt:lpstr>
      <vt:lpstr>Arial</vt:lpstr>
      <vt:lpstr>Consolas</vt:lpstr>
      <vt:lpstr>3_Office Theme</vt:lpstr>
      <vt:lpstr>2_Office Theme</vt:lpstr>
      <vt:lpstr>Office Theme</vt:lpstr>
      <vt:lpstr>1_Office Theme</vt:lpstr>
      <vt:lpstr>4_Office Theme</vt:lpstr>
      <vt:lpstr>5_Office Theme</vt:lpstr>
      <vt:lpstr>Bitmap Image</vt:lpstr>
      <vt:lpstr>DevOps culture practices</vt:lpstr>
      <vt:lpstr>Agenda</vt:lpstr>
      <vt:lpstr>IaC: The Big Picture</vt:lpstr>
      <vt:lpstr>IaC: The Pipeline</vt:lpstr>
      <vt:lpstr>The Saving to Business and Customers</vt:lpstr>
      <vt:lpstr>The Saving to Business and Customers</vt:lpstr>
      <vt:lpstr>The Configuration</vt:lpstr>
      <vt:lpstr>Imperative – Starting a Car</vt:lpstr>
      <vt:lpstr>Declarative – Starting a Car</vt:lpstr>
      <vt:lpstr>Push/Pull Target Delivery</vt:lpstr>
      <vt:lpstr>Push/Pull Target Delivery</vt:lpstr>
      <vt:lpstr>Continuous Configuration Automation (CCA) Tools</vt:lpstr>
      <vt:lpstr>A New View of “Failure”</vt:lpstr>
      <vt:lpstr>What Does Release Mean?</vt:lpstr>
      <vt:lpstr>The Release Pipeline</vt:lpstr>
      <vt:lpstr>Continuous Delivery (CD)</vt:lpstr>
      <vt:lpstr>Incremental Deployment</vt:lpstr>
      <vt:lpstr>Continuous Integration</vt:lpstr>
      <vt:lpstr>Getting Started – Infrastructure as Code</vt:lpstr>
      <vt:lpstr>Create immutable infrastructure  using Hashicorp Packer</vt:lpstr>
      <vt:lpstr>Immutable Infrastructure</vt:lpstr>
      <vt:lpstr>Pets and Cattle</vt:lpstr>
      <vt:lpstr>Pets and Cattle</vt:lpstr>
      <vt:lpstr>Other benefits</vt:lpstr>
      <vt:lpstr>When to use it?  How?</vt:lpstr>
      <vt:lpstr>Docker?</vt:lpstr>
      <vt:lpstr>Packer!</vt:lpstr>
      <vt:lpstr>A Packer Template</vt:lpstr>
      <vt:lpstr>A Packer Template</vt:lpstr>
      <vt:lpstr>A Packer Template</vt:lpstr>
      <vt:lpstr>A Packer Template</vt:lpstr>
      <vt:lpstr>Provisioners</vt:lpstr>
      <vt:lpstr>Provisioners</vt:lpstr>
      <vt:lpstr>Provisioners</vt:lpstr>
      <vt:lpstr>Configuration Management Provisioners</vt:lpstr>
      <vt:lpstr>Script Provisioners</vt:lpstr>
      <vt:lpstr>Variables</vt:lpstr>
      <vt:lpstr>Variables</vt:lpstr>
      <vt:lpstr>PowerPoint Presentation</vt:lpstr>
      <vt:lpstr>clean-ami-name</vt:lpstr>
      <vt:lpstr>Timestamp</vt:lpstr>
      <vt:lpstr>User Variables - Setting</vt:lpstr>
      <vt:lpstr>Transitioning from Packer to Docker</vt:lpstr>
      <vt:lpstr>Packer - What We've Got so far</vt:lpstr>
      <vt:lpstr>Docker - What Else Do you Get?</vt:lpstr>
      <vt:lpstr>Packer - Hybrid Builds</vt:lpstr>
      <vt:lpstr>Packer - Hybrid Builds</vt:lpstr>
      <vt:lpstr>DEMO</vt:lpstr>
      <vt:lpstr>Install  &gt; choco install packer</vt:lpstr>
      <vt:lpstr>Basic Packer Template</vt:lpstr>
      <vt:lpstr>Basic Packer Template</vt:lpstr>
      <vt:lpstr>Configuration Management using Ansible</vt:lpstr>
      <vt:lpstr>Implementing Ansible Inventory </vt:lpstr>
      <vt:lpstr>Ansible Groups </vt:lpstr>
      <vt:lpstr>Ansible Default Groups: All, Ungrouped</vt:lpstr>
      <vt:lpstr>Nested Groups</vt:lpstr>
      <vt:lpstr>Ansible Variables</vt:lpstr>
      <vt:lpstr>Overriding variables</vt:lpstr>
      <vt:lpstr>Nested Group Variables</vt:lpstr>
      <vt:lpstr>Ansible Comes with Many Modules</vt:lpstr>
      <vt:lpstr>Ansible Comes with Many Modules</vt:lpstr>
      <vt:lpstr>Modules Are Idempotent</vt:lpstr>
      <vt:lpstr>The gather_facts Module</vt:lpstr>
      <vt:lpstr>Let's Talk About Playbooks</vt:lpstr>
      <vt:lpstr>Playbooks are often stored in SCM</vt:lpstr>
      <vt:lpstr>The Play</vt:lpstr>
      <vt:lpstr>Hosts</vt:lpstr>
      <vt:lpstr>Variables</vt:lpstr>
      <vt:lpstr>Tasks</vt:lpstr>
      <vt:lpstr>Tasks</vt:lpstr>
      <vt:lpstr>State of Things</vt:lpstr>
      <vt:lpstr>Writing Ansible playbooks</vt:lpstr>
      <vt:lpstr>Writing Ansible playbooks</vt:lpstr>
      <vt:lpstr>Writing Ansible playbooks</vt:lpstr>
      <vt:lpstr>Writing Ansible playbooks</vt:lpstr>
      <vt:lpstr>Writing Ansible playbooks</vt:lpstr>
      <vt:lpstr>Writing Ansible roles</vt:lpstr>
      <vt:lpstr>Ansible Role Folder Structure</vt:lpstr>
      <vt:lpstr>The Meta Folder</vt:lpstr>
      <vt:lpstr>The Task Folder</vt:lpstr>
      <vt:lpstr>Other Ansible Role Folders</vt:lpstr>
      <vt:lpstr>Ansible Templates with Jinja2</vt:lpstr>
      <vt:lpstr>Demo  using Ansible Role </vt:lpstr>
      <vt:lpstr>Create an Ansible Role</vt:lpstr>
      <vt:lpstr>Ansible Galaxy</vt:lpstr>
      <vt:lpstr>Workshop  Ansible 101 </vt:lpstr>
      <vt:lpstr>Setting the Ansible with Docker</vt:lpstr>
      <vt:lpstr>Create a Docker container embedding Ansible</vt:lpstr>
      <vt:lpstr>Bootstrap Ansible LAB</vt:lpstr>
      <vt:lpstr>Bootstrap Ansible LAB</vt:lpstr>
      <vt:lpstr>Check connectivity</vt:lpstr>
      <vt:lpstr>Installing a service with Ansible</vt:lpstr>
      <vt:lpstr>Starting a service with Ansible</vt:lpstr>
      <vt:lpstr>Retrieve the setup of a node with Ansible</vt:lpstr>
      <vt:lpstr>SRE Culture</vt:lpstr>
      <vt:lpstr>Not that far away   maybe in a company just like yours…</vt:lpstr>
      <vt:lpstr>PowerPoint Presentation</vt:lpstr>
      <vt:lpstr>What changed?</vt:lpstr>
      <vt:lpstr>Principles of SRE are what set SRE apart</vt:lpstr>
      <vt:lpstr>SLO and Error Budgets:   Tools for Shared Responsibility</vt:lpstr>
      <vt:lpstr>SLO and Error Budgets:   Tools for Shared Responsibility</vt:lpstr>
      <vt:lpstr>Toil:   Name For a Problem We’ve All Felt</vt:lpstr>
      <vt:lpstr>Toil vs. Engineering Work</vt:lpstr>
      <vt:lpstr>Excessive Toil Prevents Fixing the System</vt:lpstr>
      <vt:lpstr>Toil is a naturally occurring force</vt:lpstr>
      <vt:lpstr>Where to start?</vt:lpstr>
      <vt:lpstr>Your people are expensive  stay out of their way! </vt:lpstr>
      <vt:lpstr>Ticket queues:  Interruptions, waiting, and toil</vt:lpstr>
      <vt:lpstr>Super easy to get started</vt:lpstr>
      <vt:lpstr>Where to focus</vt:lpstr>
      <vt:lpstr>Self-Service Operations Design Pattern (in a nutshell)</vt:lpstr>
      <vt:lpstr>Self-Service is ultimately about user experience</vt:lpstr>
      <vt:lpstr>“Do it, do it again, then do it again.”</vt:lpstr>
      <vt:lpstr>“I could fix it, but I can’t get to it.”</vt:lpstr>
      <vt:lpstr>“I’m an expert, I don’t read the wiki.”</vt:lpstr>
      <vt:lpstr>“Known issue… doesn’t get permanent fix”</vt:lpstr>
      <vt:lpstr>Avoid culture of heros</vt:lpstr>
      <vt:lpstr>Recap: Make Tomorrow Better Than Today</vt:lpstr>
      <vt:lpstr>Case study</vt:lpstr>
      <vt:lpstr>Real-World DevOps Experiences from a 165-year Old Bank  Standard Chartered Bank</vt:lpstr>
      <vt:lpstr>Real-World DevOps Experiences from a 165-year Old Bank  Standard Chartered Bank</vt:lpstr>
      <vt:lpstr>Practical Alerting from  Time-Series Data</vt:lpstr>
      <vt:lpstr>“The Happy Developer”</vt:lpstr>
      <vt:lpstr>Disaster Strikes</vt:lpstr>
      <vt:lpstr>Logging vs Monitoring</vt:lpstr>
      <vt:lpstr>PowerPoint Presentation</vt:lpstr>
      <vt:lpstr>Why Monitoring?</vt:lpstr>
      <vt:lpstr>What to monitor?</vt:lpstr>
      <vt:lpstr>We have Storage problem!</vt:lpstr>
      <vt:lpstr>Time Series - Database</vt:lpstr>
      <vt:lpstr>Time Series - Data format</vt:lpstr>
      <vt:lpstr>DB-Engines Ranking of Time Series DBMS</vt:lpstr>
      <vt:lpstr>Instrumenting your own code!</vt:lpstr>
      <vt:lpstr>Prometheus Overview</vt:lpstr>
      <vt:lpstr>Prometheus Components</vt:lpstr>
      <vt:lpstr>Prometheus Components</vt:lpstr>
      <vt:lpstr>Pull vs Push</vt:lpstr>
      <vt:lpstr>Exporters</vt:lpstr>
      <vt:lpstr>Common exporters</vt:lpstr>
      <vt:lpstr>Grafana</vt:lpstr>
      <vt:lpstr>Alerting Configuration</vt:lpstr>
      <vt:lpstr>Alerting Configuration</vt:lpstr>
      <vt:lpstr>Alerting Configuration</vt:lpstr>
      <vt:lpstr>Alerting Configuration</vt:lpstr>
      <vt:lpstr>Instrumenting your own code!</vt:lpstr>
      <vt:lpstr>Prometheus Client Libaries   SpringBoot Example</vt:lpstr>
      <vt:lpstr>Workshop   Monitoring stack with Grafana and InfluxDB on K8S</vt:lpstr>
      <vt:lpstr>Setup the monitoring stack</vt:lpstr>
      <vt:lpstr>Setup the monitoring stack</vt:lpstr>
      <vt:lpstr>Setup the monitoring stack</vt:lpstr>
      <vt:lpstr>Grafana dashboard</vt:lpstr>
      <vt:lpstr>Postmortem Culture   Learning from Failure</vt:lpstr>
      <vt:lpstr>Workarounds…</vt:lpstr>
      <vt:lpstr>PowerPoint Presentation</vt:lpstr>
      <vt:lpstr>What is postmortem?</vt:lpstr>
      <vt:lpstr>Postmortem process overview</vt:lpstr>
      <vt:lpstr>Postmortem process overview</vt:lpstr>
      <vt:lpstr>Which information should a postmortem contain?</vt:lpstr>
      <vt:lpstr>Which information should a postmortem contain?</vt:lpstr>
      <vt:lpstr>Tooling requirements</vt:lpstr>
      <vt:lpstr>Public postmortems?</vt:lpstr>
      <vt:lpstr>Replay postmortem scenarios as training </vt:lpstr>
      <vt:lpstr>SRE  Emergency Procedures</vt:lpstr>
      <vt:lpstr>Context:   Launching new features vs reliability</vt:lpstr>
      <vt:lpstr>Context:   Launching new features vs reliability</vt:lpstr>
      <vt:lpstr>Path towards high availability</vt:lpstr>
      <vt:lpstr>Quiz:   I want my service availability to be … ?</vt:lpstr>
      <vt:lpstr>Right answer</vt:lpstr>
      <vt:lpstr>Deciding on right availability target  answer</vt:lpstr>
      <vt:lpstr>Service Level Indicators</vt:lpstr>
      <vt:lpstr>Service Level Objectives (SLOs)</vt:lpstr>
      <vt:lpstr>Expected downtime</vt:lpstr>
      <vt:lpstr>Error Budget</vt:lpstr>
      <vt:lpstr>Life of an incident</vt:lpstr>
      <vt:lpstr>Life of an incident</vt:lpstr>
      <vt:lpstr>Life of an incident</vt:lpstr>
      <vt:lpstr>Life of an incident</vt:lpstr>
      <vt:lpstr>Life of an incident</vt:lpstr>
      <vt:lpstr>Recap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culture  Organizing DevOps Teams and Architecture According to Conway’s Law</dc:title>
  <dc:creator>Ahmed Hosni</dc:creator>
  <cp:lastModifiedBy>Ahmed Hosni</cp:lastModifiedBy>
  <cp:revision>31</cp:revision>
  <dcterms:created xsi:type="dcterms:W3CDTF">2020-04-30T00:25:55Z</dcterms:created>
  <dcterms:modified xsi:type="dcterms:W3CDTF">2020-04-30T07:33:37Z</dcterms:modified>
</cp:coreProperties>
</file>